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0" r:id="rId1"/>
  </p:sldMasterIdLst>
  <p:notesMasterIdLst>
    <p:notesMasterId r:id="rId16"/>
  </p:notesMasterIdLst>
  <p:sldIdLst>
    <p:sldId id="294" r:id="rId2"/>
    <p:sldId id="420" r:id="rId3"/>
    <p:sldId id="419" r:id="rId4"/>
    <p:sldId id="424" r:id="rId5"/>
    <p:sldId id="432" r:id="rId6"/>
    <p:sldId id="422" r:id="rId7"/>
    <p:sldId id="425" r:id="rId8"/>
    <p:sldId id="429" r:id="rId9"/>
    <p:sldId id="426" r:id="rId10"/>
    <p:sldId id="430" r:id="rId11"/>
    <p:sldId id="431" r:id="rId12"/>
    <p:sldId id="427" r:id="rId13"/>
    <p:sldId id="428" r:id="rId14"/>
    <p:sldId id="333" r:id="rId15"/>
  </p:sldIdLst>
  <p:sldSz cx="17340263" cy="9753600"/>
  <p:notesSz cx="6858000" cy="9144000"/>
  <p:defaultTextStyle>
    <a:defPPr>
      <a:defRPr lang="nl-NL"/>
    </a:defPPr>
    <a:lvl1pPr marL="0" algn="l" defTabSz="125376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26882" algn="l" defTabSz="125376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53763" algn="l" defTabSz="125376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80645" algn="l" defTabSz="125376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507526" algn="l" defTabSz="125376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134409" algn="l" defTabSz="125376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761291" algn="l" defTabSz="125376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388172" algn="l" defTabSz="125376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5015055" algn="l" defTabSz="125376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72">
          <p15:clr>
            <a:srgbClr val="A4A3A4"/>
          </p15:clr>
        </p15:guide>
        <p15:guide id="2" pos="546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972" autoAdjust="0"/>
    <p:restoredTop sz="95332" autoAdjust="0"/>
  </p:normalViewPr>
  <p:slideViewPr>
    <p:cSldViewPr snapToGrid="0">
      <p:cViewPr varScale="1">
        <p:scale>
          <a:sx n="59" d="100"/>
          <a:sy n="59" d="100"/>
        </p:scale>
        <p:origin x="269" y="34"/>
      </p:cViewPr>
      <p:guideLst>
        <p:guide orient="horz" pos="3072"/>
        <p:guide pos="5462"/>
      </p:guideLst>
    </p:cSldViewPr>
  </p:slideViewPr>
  <p:outlineViewPr>
    <p:cViewPr>
      <p:scale>
        <a:sx n="33" d="100"/>
        <a:sy n="33" d="100"/>
      </p:scale>
      <p:origin x="0" y="3874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BB006A-2783-4486-9514-6DFE1115B29F}" type="datetimeFigureOut">
              <a:rPr lang="en-US" smtClean="0"/>
              <a:t>10/1/2017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D1D759-295C-484A-9A59-E25428A95E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5145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22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1pPr>
    <a:lvl2pPr marL="457111" algn="l" defTabSz="914222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2pPr>
    <a:lvl3pPr marL="914222" algn="l" defTabSz="914222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3pPr>
    <a:lvl4pPr marL="1371333" algn="l" defTabSz="914222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4pPr>
    <a:lvl5pPr marL="1828444" algn="l" defTabSz="914222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5pPr>
    <a:lvl6pPr marL="2285554" algn="l" defTabSz="914222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6pPr>
    <a:lvl7pPr marL="2742665" algn="l" defTabSz="914222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7pPr>
    <a:lvl8pPr marL="3199776" algn="l" defTabSz="914222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8pPr>
    <a:lvl9pPr marL="3656887" algn="l" defTabSz="914222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events.rainfocus.com/catalog/oracle/oow17/catalogoow17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 </a:t>
            </a:r>
            <a:r>
              <a:rPr lang="nl-NL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</a:t>
            </a:r>
            <a:r>
              <a:rPr lang="nl-NL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</a:p>
          <a:p>
            <a:r>
              <a:rPr lang="nl-NL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nl-NL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 </a:t>
            </a:r>
            <a:r>
              <a:rPr lang="nl-NL" sz="110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https://events.rainfocus.com/catalog/oracle/oow17/catalogoow17</a:t>
            </a:r>
            <a:r>
              <a:rPr lang="nl-NL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nl-NL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our</a:t>
            </a:r>
            <a:r>
              <a:rPr lang="nl-NL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discussion</a:t>
            </a:r>
            <a:r>
              <a:rPr lang="nl-NL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panel is </a:t>
            </a:r>
            <a:r>
              <a:rPr lang="nl-NL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listed</a:t>
            </a:r>
            <a:r>
              <a:rPr lang="nl-NL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at </a:t>
            </a:r>
            <a:r>
              <a:rPr lang="nl-NL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</a:t>
            </a:r>
            <a:r>
              <a:rPr lang="nl-NL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date, time, </a:t>
            </a:r>
            <a:r>
              <a:rPr lang="nl-NL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nl-NL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location</a:t>
            </a:r>
            <a:r>
              <a:rPr lang="nl-NL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</a:p>
          <a:p>
            <a:r>
              <a:rPr lang="nl-NL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nl-NL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Sunday</a:t>
            </a:r>
            <a:r>
              <a:rPr lang="nl-NL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nl-NL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Oct</a:t>
            </a:r>
            <a:r>
              <a:rPr lang="nl-NL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01, </a:t>
            </a:r>
          </a:p>
          <a:p>
            <a:r>
              <a:rPr lang="nl-NL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3:45 p.m. - 4:30 p.m.</a:t>
            </a:r>
          </a:p>
          <a:p>
            <a:r>
              <a:rPr lang="nl-NL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Marriott </a:t>
            </a:r>
            <a:r>
              <a:rPr lang="nl-NL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Marquis</a:t>
            </a:r>
            <a:r>
              <a:rPr lang="nl-NL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nl-NL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Yerba</a:t>
            </a:r>
            <a:r>
              <a:rPr lang="nl-NL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Buena</a:t>
            </a:r>
            <a:r>
              <a:rPr lang="nl-NL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Level) - Salon 13</a:t>
            </a:r>
          </a:p>
          <a:p>
            <a:r>
              <a:rPr lang="nl-NL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nl-NL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Here’s</a:t>
            </a:r>
            <a:r>
              <a:rPr lang="nl-NL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nl-NL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abstract: "Oracle </a:t>
            </a:r>
            <a:r>
              <a:rPr lang="nl-NL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JavaScript</a:t>
            </a:r>
            <a:r>
              <a:rPr lang="nl-NL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Extension Toolkit is a modern </a:t>
            </a:r>
            <a:r>
              <a:rPr lang="nl-NL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architecture</a:t>
            </a:r>
            <a:r>
              <a:rPr lang="nl-NL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nl-NL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front-end </a:t>
            </a:r>
            <a:r>
              <a:rPr lang="nl-NL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JavaScript</a:t>
            </a:r>
            <a:r>
              <a:rPr lang="nl-NL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development. </a:t>
            </a:r>
            <a:r>
              <a:rPr lang="nl-NL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Where</a:t>
            </a:r>
            <a:r>
              <a:rPr lang="nl-NL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ever </a:t>
            </a:r>
            <a:r>
              <a:rPr lang="nl-NL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</a:t>
            </a:r>
            <a:r>
              <a:rPr lang="nl-NL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Oracle </a:t>
            </a:r>
            <a:r>
              <a:rPr lang="nl-NL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organization</a:t>
            </a:r>
            <a:r>
              <a:rPr lang="nl-NL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uses</a:t>
            </a:r>
            <a:r>
              <a:rPr lang="nl-NL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JavaScript</a:t>
            </a:r>
            <a:r>
              <a:rPr lang="nl-NL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nl-NL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web or mobile development, </a:t>
            </a:r>
            <a:r>
              <a:rPr lang="nl-NL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they</a:t>
            </a:r>
            <a:r>
              <a:rPr lang="nl-NL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</a:t>
            </a:r>
            <a:r>
              <a:rPr lang="nl-NL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Oracle </a:t>
            </a:r>
            <a:r>
              <a:rPr lang="nl-NL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JavaScript</a:t>
            </a:r>
            <a:r>
              <a:rPr lang="nl-NL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Extension Toolkit </a:t>
            </a:r>
            <a:r>
              <a:rPr lang="nl-NL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nl-NL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solve</a:t>
            </a:r>
            <a:r>
              <a:rPr lang="nl-NL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common </a:t>
            </a:r>
            <a:r>
              <a:rPr lang="nl-NL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enterprise</a:t>
            </a:r>
            <a:r>
              <a:rPr lang="nl-NL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problems</a:t>
            </a:r>
            <a:r>
              <a:rPr lang="nl-NL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nl-NL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However</a:t>
            </a:r>
            <a:r>
              <a:rPr lang="nl-NL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nl-NL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what</a:t>
            </a:r>
            <a:r>
              <a:rPr lang="nl-NL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are </a:t>
            </a:r>
            <a:r>
              <a:rPr lang="nl-NL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organizations</a:t>
            </a:r>
            <a:r>
              <a:rPr lang="nl-NL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outside</a:t>
            </a:r>
            <a:r>
              <a:rPr lang="nl-NL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Oracle </a:t>
            </a:r>
            <a:r>
              <a:rPr lang="nl-NL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doing</a:t>
            </a:r>
            <a:r>
              <a:rPr lang="nl-NL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</a:t>
            </a:r>
            <a:r>
              <a:rPr lang="nl-NL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Oracle </a:t>
            </a:r>
            <a:r>
              <a:rPr lang="nl-NL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JavaScript</a:t>
            </a:r>
            <a:r>
              <a:rPr lang="nl-NL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Extension Toolkit? In </a:t>
            </a:r>
            <a:r>
              <a:rPr lang="nl-NL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</a:t>
            </a:r>
            <a:r>
              <a:rPr lang="nl-NL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session</a:t>
            </a:r>
            <a:r>
              <a:rPr lang="nl-NL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meet </a:t>
            </a:r>
            <a:r>
              <a:rPr lang="nl-NL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representatives</a:t>
            </a:r>
            <a:r>
              <a:rPr lang="nl-NL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</a:t>
            </a:r>
            <a:r>
              <a:rPr lang="nl-NL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organizations</a:t>
            </a:r>
            <a:r>
              <a:rPr lang="nl-NL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where</a:t>
            </a:r>
            <a:r>
              <a:rPr lang="nl-NL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Oracle </a:t>
            </a:r>
            <a:r>
              <a:rPr lang="nl-NL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JavaScript</a:t>
            </a:r>
            <a:r>
              <a:rPr lang="nl-NL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Extension Toolkit is </a:t>
            </a:r>
            <a:r>
              <a:rPr lang="nl-NL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used</a:t>
            </a:r>
            <a:r>
              <a:rPr lang="nl-NL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nl-NL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nl-NL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let </a:t>
            </a:r>
            <a:r>
              <a:rPr lang="nl-NL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them</a:t>
            </a:r>
            <a:r>
              <a:rPr lang="nl-NL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show </a:t>
            </a:r>
            <a:r>
              <a:rPr lang="nl-NL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</a:t>
            </a:r>
            <a:r>
              <a:rPr lang="nl-NL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nl-NL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places</a:t>
            </a:r>
            <a:r>
              <a:rPr lang="nl-NL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where</a:t>
            </a:r>
            <a:r>
              <a:rPr lang="nl-NL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they're</a:t>
            </a:r>
            <a:r>
              <a:rPr lang="nl-NL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using</a:t>
            </a:r>
            <a:r>
              <a:rPr lang="nl-NL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Oracle </a:t>
            </a:r>
            <a:r>
              <a:rPr lang="nl-NL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JavaScript</a:t>
            </a:r>
            <a:r>
              <a:rPr lang="nl-NL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Extension Toolkit; </a:t>
            </a:r>
            <a:r>
              <a:rPr lang="nl-NL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what</a:t>
            </a:r>
            <a:r>
              <a:rPr lang="nl-NL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their</a:t>
            </a:r>
            <a:r>
              <a:rPr lang="nl-NL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mix of </a:t>
            </a:r>
            <a:r>
              <a:rPr lang="nl-NL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technology</a:t>
            </a:r>
            <a:r>
              <a:rPr lang="nl-NL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nl-NL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architectures</a:t>
            </a:r>
            <a:r>
              <a:rPr lang="nl-NL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nl-NL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nl-NL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clouds</a:t>
            </a:r>
            <a:r>
              <a:rPr lang="nl-NL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is; </a:t>
            </a:r>
            <a:r>
              <a:rPr lang="nl-NL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nl-NL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discuss</a:t>
            </a:r>
            <a:r>
              <a:rPr lang="nl-NL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</a:t>
            </a:r>
            <a:r>
              <a:rPr lang="nl-NL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them</a:t>
            </a:r>
            <a:r>
              <a:rPr lang="nl-NL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nl-NL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applicability</a:t>
            </a:r>
            <a:r>
              <a:rPr lang="nl-NL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Oracle </a:t>
            </a:r>
            <a:r>
              <a:rPr lang="nl-NL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JavaScript</a:t>
            </a:r>
            <a:r>
              <a:rPr lang="nl-NL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Extension Toolkit in </a:t>
            </a:r>
            <a:r>
              <a:rPr lang="nl-NL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your</a:t>
            </a:r>
            <a:r>
              <a:rPr lang="nl-NL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context. </a:t>
            </a:r>
            <a:r>
              <a:rPr lang="nl-NL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Prepare</a:t>
            </a:r>
            <a:r>
              <a:rPr lang="nl-NL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nl-NL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come</a:t>
            </a:r>
            <a:r>
              <a:rPr lang="nl-NL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nl-NL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</a:t>
            </a:r>
            <a:r>
              <a:rPr lang="nl-NL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session</a:t>
            </a:r>
            <a:r>
              <a:rPr lang="nl-NL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</a:t>
            </a:r>
            <a:r>
              <a:rPr lang="nl-NL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questions</a:t>
            </a:r>
            <a:r>
              <a:rPr lang="nl-NL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!”</a:t>
            </a:r>
          </a:p>
          <a:p>
            <a:r>
              <a:rPr lang="nl-NL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nl-NL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short, we have 45 minutes in </a:t>
            </a:r>
            <a:r>
              <a:rPr lang="nl-NL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total</a:t>
            </a:r>
            <a:r>
              <a:rPr lang="nl-NL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I </a:t>
            </a:r>
            <a:r>
              <a:rPr lang="nl-NL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propose</a:t>
            </a:r>
            <a:r>
              <a:rPr lang="nl-NL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nl-NL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we focus on </a:t>
            </a:r>
            <a:r>
              <a:rPr lang="nl-NL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keeping</a:t>
            </a:r>
            <a:r>
              <a:rPr lang="nl-NL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nl-NL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discussion</a:t>
            </a:r>
            <a:r>
              <a:rPr lang="nl-NL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as </a:t>
            </a:r>
            <a:r>
              <a:rPr lang="nl-NL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informal</a:t>
            </a:r>
            <a:r>
              <a:rPr lang="nl-NL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as </a:t>
            </a:r>
            <a:r>
              <a:rPr lang="nl-NL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possible</a:t>
            </a:r>
            <a:r>
              <a:rPr lang="nl-NL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nl-NL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We’ll</a:t>
            </a:r>
            <a:r>
              <a:rPr lang="nl-NL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</a:t>
            </a:r>
            <a:r>
              <a:rPr lang="nl-NL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</a:t>
            </a:r>
            <a:r>
              <a:rPr lang="nl-NL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 </a:t>
            </a:r>
            <a:r>
              <a:rPr lang="nl-NL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nl-NL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stage at </a:t>
            </a:r>
            <a:r>
              <a:rPr lang="nl-NL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nl-NL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same</a:t>
            </a:r>
            <a:r>
              <a:rPr lang="nl-NL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time, </a:t>
            </a:r>
            <a:r>
              <a:rPr lang="nl-NL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sitting</a:t>
            </a:r>
            <a:r>
              <a:rPr lang="nl-NL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nl-NL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nl-NL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just</a:t>
            </a:r>
            <a:r>
              <a:rPr lang="nl-NL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chatting</a:t>
            </a:r>
            <a:r>
              <a:rPr lang="nl-NL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We </a:t>
            </a:r>
            <a:r>
              <a:rPr lang="nl-NL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should</a:t>
            </a:r>
            <a:r>
              <a:rPr lang="nl-NL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let </a:t>
            </a:r>
            <a:r>
              <a:rPr lang="nl-NL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nl-NL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audience</a:t>
            </a:r>
            <a:r>
              <a:rPr lang="nl-NL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interact</a:t>
            </a:r>
            <a:r>
              <a:rPr lang="nl-NL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as </a:t>
            </a:r>
            <a:r>
              <a:rPr lang="nl-NL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much</a:t>
            </a:r>
            <a:r>
              <a:rPr lang="nl-NL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as </a:t>
            </a:r>
            <a:r>
              <a:rPr lang="nl-NL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possible</a:t>
            </a:r>
            <a:r>
              <a:rPr lang="nl-NL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nl-NL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nl-NL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nl-NL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give</a:t>
            </a:r>
            <a:r>
              <a:rPr lang="nl-NL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some</a:t>
            </a:r>
            <a:r>
              <a:rPr lang="nl-NL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structure</a:t>
            </a:r>
            <a:r>
              <a:rPr lang="nl-NL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 </a:t>
            </a:r>
            <a:r>
              <a:rPr lang="nl-NL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suggest</a:t>
            </a:r>
            <a:r>
              <a:rPr lang="nl-NL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nl-NL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Andrejus, Luc, Lucas, </a:t>
            </a:r>
            <a:r>
              <a:rPr lang="nl-NL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nl-NL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Filip </a:t>
            </a:r>
            <a:r>
              <a:rPr lang="nl-NL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each</a:t>
            </a:r>
            <a:r>
              <a:rPr lang="nl-NL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spend</a:t>
            </a:r>
            <a:r>
              <a:rPr lang="nl-NL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about</a:t>
            </a:r>
            <a:r>
              <a:rPr lang="nl-NL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5 minutes </a:t>
            </a:r>
            <a:r>
              <a:rPr lang="nl-NL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introducing</a:t>
            </a:r>
            <a:r>
              <a:rPr lang="nl-NL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their</a:t>
            </a:r>
            <a:r>
              <a:rPr lang="nl-NL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organization</a:t>
            </a:r>
            <a:r>
              <a:rPr lang="nl-NL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nl-NL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nl-NL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work</a:t>
            </a:r>
            <a:r>
              <a:rPr lang="nl-NL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they’ve</a:t>
            </a:r>
            <a:r>
              <a:rPr lang="nl-NL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done</a:t>
            </a:r>
            <a:r>
              <a:rPr lang="nl-NL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</a:t>
            </a:r>
            <a:r>
              <a:rPr lang="nl-NL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JET, </a:t>
            </a:r>
            <a:r>
              <a:rPr lang="nl-NL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</a:t>
            </a:r>
            <a:r>
              <a:rPr lang="nl-NL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at most </a:t>
            </a:r>
            <a:r>
              <a:rPr lang="nl-NL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two</a:t>
            </a:r>
            <a:r>
              <a:rPr lang="nl-NL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slides </a:t>
            </a:r>
            <a:r>
              <a:rPr lang="nl-NL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each</a:t>
            </a:r>
            <a:r>
              <a:rPr lang="nl-NL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nl-NL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nl-NL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preferably</a:t>
            </a:r>
            <a:r>
              <a:rPr lang="nl-NL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demo of </a:t>
            </a:r>
            <a:r>
              <a:rPr lang="nl-NL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</a:t>
            </a:r>
            <a:r>
              <a:rPr lang="nl-NL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application</a:t>
            </a:r>
            <a:r>
              <a:rPr lang="nl-NL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nl-NL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in </a:t>
            </a:r>
            <a:r>
              <a:rPr lang="nl-NL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production</a:t>
            </a:r>
            <a:r>
              <a:rPr lang="nl-NL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nl-NL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focusing</a:t>
            </a:r>
            <a:r>
              <a:rPr lang="nl-NL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 </a:t>
            </a:r>
            <a:r>
              <a:rPr lang="nl-NL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nl-NL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strengths</a:t>
            </a:r>
            <a:r>
              <a:rPr lang="nl-NL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JET.</a:t>
            </a:r>
          </a:p>
          <a:p>
            <a:r>
              <a:rPr lang="nl-NL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nl-NL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Potential</a:t>
            </a:r>
            <a:r>
              <a:rPr lang="nl-NL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questions</a:t>
            </a:r>
            <a:r>
              <a:rPr lang="nl-NL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we </a:t>
            </a:r>
            <a:r>
              <a:rPr lang="nl-NL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</a:t>
            </a:r>
            <a:r>
              <a:rPr lang="nl-NL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discuss</a:t>
            </a:r>
            <a:r>
              <a:rPr lang="nl-NL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feel free </a:t>
            </a:r>
            <a:r>
              <a:rPr lang="nl-NL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nl-NL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suggest</a:t>
            </a:r>
            <a:r>
              <a:rPr lang="nl-NL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others</a:t>
            </a:r>
            <a:r>
              <a:rPr lang="nl-NL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</a:p>
          <a:p>
            <a:r>
              <a:rPr lang="nl-NL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nl-NL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Why</a:t>
            </a:r>
            <a:r>
              <a:rPr lang="nl-NL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did</a:t>
            </a:r>
            <a:r>
              <a:rPr lang="nl-NL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</a:t>
            </a:r>
            <a:r>
              <a:rPr lang="nl-NL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start </a:t>
            </a:r>
            <a:r>
              <a:rPr lang="nl-NL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using</a:t>
            </a:r>
            <a:r>
              <a:rPr lang="nl-NL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JET in </a:t>
            </a:r>
            <a:r>
              <a:rPr lang="nl-NL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nl-NL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first </a:t>
            </a:r>
            <a:r>
              <a:rPr lang="nl-NL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place</a:t>
            </a:r>
            <a:r>
              <a:rPr lang="nl-NL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</a:t>
            </a:r>
          </a:p>
          <a:p>
            <a:r>
              <a:rPr lang="nl-NL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nl-NL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What</a:t>
            </a:r>
            <a:r>
              <a:rPr lang="nl-NL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are </a:t>
            </a:r>
            <a:r>
              <a:rPr lang="nl-NL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its</a:t>
            </a:r>
            <a:r>
              <a:rPr lang="nl-NL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strengths</a:t>
            </a:r>
            <a:r>
              <a:rPr lang="nl-NL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</a:t>
            </a:r>
            <a:r>
              <a:rPr lang="nl-NL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your</a:t>
            </a:r>
            <a:r>
              <a:rPr lang="nl-NL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business scenario?</a:t>
            </a:r>
          </a:p>
          <a:p>
            <a:r>
              <a:rPr lang="nl-NL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How </a:t>
            </a:r>
            <a:r>
              <a:rPr lang="nl-NL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productive</a:t>
            </a:r>
            <a:r>
              <a:rPr lang="nl-NL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JET </a:t>
            </a:r>
            <a:r>
              <a:rPr lang="nl-NL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nl-NL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</a:t>
            </a:r>
            <a:r>
              <a:rPr lang="nl-NL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</a:t>
            </a:r>
          </a:p>
          <a:p>
            <a:r>
              <a:rPr lang="nl-NL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How does JET </a:t>
            </a:r>
            <a:r>
              <a:rPr lang="nl-NL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relate</a:t>
            </a:r>
            <a:r>
              <a:rPr lang="nl-NL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nl-NL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ADF, APEX, </a:t>
            </a:r>
            <a:r>
              <a:rPr lang="nl-NL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nl-NL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Forms?</a:t>
            </a:r>
          </a:p>
          <a:p>
            <a:r>
              <a:rPr lang="nl-NL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How does JET fit </a:t>
            </a:r>
            <a:r>
              <a:rPr lang="nl-NL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</a:t>
            </a:r>
            <a:r>
              <a:rPr lang="nl-NL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other</a:t>
            </a:r>
            <a:r>
              <a:rPr lang="nl-NL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Oracle Cloud </a:t>
            </a:r>
            <a:r>
              <a:rPr lang="nl-NL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technologies</a:t>
            </a:r>
            <a:r>
              <a:rPr lang="nl-NL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</a:t>
            </a:r>
          </a:p>
          <a:p>
            <a:r>
              <a:rPr lang="nl-NL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nl-NL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Interested</a:t>
            </a:r>
            <a:r>
              <a:rPr lang="nl-NL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</a:t>
            </a:r>
            <a:r>
              <a:rPr lang="nl-NL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anyone</a:t>
            </a:r>
            <a:r>
              <a:rPr lang="nl-NL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else’s</a:t>
            </a:r>
            <a:r>
              <a:rPr lang="nl-NL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thoughts</a:t>
            </a:r>
            <a:r>
              <a:rPr lang="nl-NL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nl-NL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disagreements</a:t>
            </a:r>
            <a:r>
              <a:rPr lang="nl-NL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nl-NL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nl-NL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additions</a:t>
            </a:r>
            <a:r>
              <a:rPr lang="nl-NL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!</a:t>
            </a:r>
          </a:p>
          <a:p>
            <a:r>
              <a:rPr lang="nl-NL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nl-NL" sz="11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1D759-295C-484A-9A59-E25428A95EE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1136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https://technology.amis.nl/tag/jet/</a:t>
            </a:r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1D759-295C-484A-9A59-E25428A95EE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9017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1D759-295C-484A-9A59-E25428A95EE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361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https://jsfiddle.net/lucasjellema/L335cfwd/3/?utm_source=website&amp;utm_medium=embed&amp;utm_campaign=L335cfwd</a:t>
            </a:r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1D759-295C-484A-9A59-E25428A95EE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7710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MI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9505951"/>
            <a:ext cx="17340263" cy="2476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9839" y="3962704"/>
            <a:ext cx="6320532" cy="199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1044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TO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84482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TO5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25688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TO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014452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3 MEDEDELINGEN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92843" y="4756914"/>
            <a:ext cx="4374664" cy="39257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6472000" y="4756907"/>
            <a:ext cx="4374664" cy="39257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12050547" y="4764930"/>
            <a:ext cx="4374664" cy="39177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2136637" y="3477197"/>
            <a:ext cx="1472677" cy="1035445"/>
            <a:chOff x="1502273" y="2576434"/>
            <a:chExt cx="1035445" cy="1035445"/>
          </a:xfrm>
        </p:grpSpPr>
        <p:sp>
          <p:nvSpPr>
            <p:cNvPr id="4" name="Oval 3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440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" y="843466"/>
            <a:ext cx="17340262" cy="9733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650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7922993" y="3477196"/>
            <a:ext cx="1472677" cy="1035445"/>
            <a:chOff x="1502273" y="2576434"/>
            <a:chExt cx="1035445" cy="1035445"/>
          </a:xfrm>
        </p:grpSpPr>
        <p:sp>
          <p:nvSpPr>
            <p:cNvPr id="16" name="Oval 15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21" name="Group 20"/>
          <p:cNvGrpSpPr>
            <a:grpSpLocks noChangeAspect="1"/>
          </p:cNvGrpSpPr>
          <p:nvPr/>
        </p:nvGrpSpPr>
        <p:grpSpPr>
          <a:xfrm>
            <a:off x="13501541" y="3477196"/>
            <a:ext cx="1472677" cy="1035445"/>
            <a:chOff x="1502273" y="2576434"/>
            <a:chExt cx="1035445" cy="1035445"/>
          </a:xfrm>
        </p:grpSpPr>
        <p:sp>
          <p:nvSpPr>
            <p:cNvPr id="22" name="Oval 2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3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955248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 MEDEDELINGEN">
    <p:bg>
      <p:bgPr>
        <a:solidFill>
          <a:srgbClr val="E734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92843" y="4756914"/>
            <a:ext cx="4374664" cy="39257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6472000" y="4756907"/>
            <a:ext cx="4374664" cy="39257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12050547" y="4764930"/>
            <a:ext cx="4374664" cy="39177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2136637" y="3477197"/>
            <a:ext cx="1472677" cy="1035445"/>
            <a:chOff x="1502273" y="2576434"/>
            <a:chExt cx="1035445" cy="1035445"/>
          </a:xfrm>
        </p:grpSpPr>
        <p:sp>
          <p:nvSpPr>
            <p:cNvPr id="4" name="Oval 3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440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" y="843466"/>
            <a:ext cx="17340262" cy="9733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650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7922993" y="3477196"/>
            <a:ext cx="1472677" cy="1035445"/>
            <a:chOff x="1502273" y="2576434"/>
            <a:chExt cx="1035445" cy="1035445"/>
          </a:xfrm>
        </p:grpSpPr>
        <p:sp>
          <p:nvSpPr>
            <p:cNvPr id="16" name="Oval 15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21" name="Group 20"/>
          <p:cNvGrpSpPr>
            <a:grpSpLocks noChangeAspect="1"/>
          </p:cNvGrpSpPr>
          <p:nvPr/>
        </p:nvGrpSpPr>
        <p:grpSpPr>
          <a:xfrm>
            <a:off x="13501541" y="3477196"/>
            <a:ext cx="1472677" cy="1035445"/>
            <a:chOff x="1502273" y="2576434"/>
            <a:chExt cx="1035445" cy="1035445"/>
          </a:xfrm>
        </p:grpSpPr>
        <p:sp>
          <p:nvSpPr>
            <p:cNvPr id="22" name="Oval 2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3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916878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3 MEDEDELINGEN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92843" y="4756914"/>
            <a:ext cx="4374664" cy="39257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6472000" y="4756907"/>
            <a:ext cx="4374664" cy="39257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12050547" y="4764930"/>
            <a:ext cx="4374664" cy="39177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2136637" y="3477197"/>
            <a:ext cx="1472677" cy="1035445"/>
            <a:chOff x="1502273" y="2576434"/>
            <a:chExt cx="1035445" cy="1035445"/>
          </a:xfrm>
        </p:grpSpPr>
        <p:sp>
          <p:nvSpPr>
            <p:cNvPr id="4" name="Oval 3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440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" y="843466"/>
            <a:ext cx="17340262" cy="9733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650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7922993" y="3477196"/>
            <a:ext cx="1472677" cy="1035445"/>
            <a:chOff x="1502273" y="2576434"/>
            <a:chExt cx="1035445" cy="1035445"/>
          </a:xfrm>
        </p:grpSpPr>
        <p:sp>
          <p:nvSpPr>
            <p:cNvPr id="16" name="Oval 15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21" name="Group 20"/>
          <p:cNvGrpSpPr>
            <a:grpSpLocks noChangeAspect="1"/>
          </p:cNvGrpSpPr>
          <p:nvPr/>
        </p:nvGrpSpPr>
        <p:grpSpPr>
          <a:xfrm>
            <a:off x="13501541" y="3477196"/>
            <a:ext cx="1472677" cy="1035445"/>
            <a:chOff x="1502273" y="2576434"/>
            <a:chExt cx="1035445" cy="1035445"/>
          </a:xfrm>
        </p:grpSpPr>
        <p:sp>
          <p:nvSpPr>
            <p:cNvPr id="22" name="Oval 2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3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732074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3 MEDEDELINGEN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92843" y="4756914"/>
            <a:ext cx="4374664" cy="39257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6472000" y="4756907"/>
            <a:ext cx="4374664" cy="39257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12050547" y="4764930"/>
            <a:ext cx="4374664" cy="39177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2136637" y="3477197"/>
            <a:ext cx="1472677" cy="1035445"/>
            <a:chOff x="1502273" y="2576434"/>
            <a:chExt cx="1035445" cy="1035445"/>
          </a:xfrm>
        </p:grpSpPr>
        <p:sp>
          <p:nvSpPr>
            <p:cNvPr id="4" name="Oval 3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440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" y="843466"/>
            <a:ext cx="17340262" cy="9733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650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7922993" y="3477196"/>
            <a:ext cx="1472677" cy="1035445"/>
            <a:chOff x="1502273" y="2576434"/>
            <a:chExt cx="1035445" cy="1035445"/>
          </a:xfrm>
        </p:grpSpPr>
        <p:sp>
          <p:nvSpPr>
            <p:cNvPr id="16" name="Oval 15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21" name="Group 20"/>
          <p:cNvGrpSpPr>
            <a:grpSpLocks noChangeAspect="1"/>
          </p:cNvGrpSpPr>
          <p:nvPr/>
        </p:nvGrpSpPr>
        <p:grpSpPr>
          <a:xfrm>
            <a:off x="13501541" y="3477196"/>
            <a:ext cx="1472677" cy="1035445"/>
            <a:chOff x="1502273" y="2576434"/>
            <a:chExt cx="1035445" cy="1035445"/>
          </a:xfrm>
        </p:grpSpPr>
        <p:sp>
          <p:nvSpPr>
            <p:cNvPr id="22" name="Oval 2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3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156837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3 MEDEDELINGE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92843" y="4756914"/>
            <a:ext cx="4374664" cy="39257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6472000" y="4756907"/>
            <a:ext cx="4374664" cy="39257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12050547" y="4764930"/>
            <a:ext cx="4374664" cy="39177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2136637" y="3477197"/>
            <a:ext cx="1472677" cy="1035445"/>
            <a:chOff x="1502273" y="2576434"/>
            <a:chExt cx="1035445" cy="1035445"/>
          </a:xfrm>
        </p:grpSpPr>
        <p:sp>
          <p:nvSpPr>
            <p:cNvPr id="4" name="Oval 3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440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" y="843466"/>
            <a:ext cx="17340262" cy="9733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650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7922993" y="3477196"/>
            <a:ext cx="1472677" cy="1035445"/>
            <a:chOff x="1502273" y="2576434"/>
            <a:chExt cx="1035445" cy="1035445"/>
          </a:xfrm>
        </p:grpSpPr>
        <p:sp>
          <p:nvSpPr>
            <p:cNvPr id="16" name="Oval 15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21" name="Group 20"/>
          <p:cNvGrpSpPr>
            <a:grpSpLocks noChangeAspect="1"/>
          </p:cNvGrpSpPr>
          <p:nvPr/>
        </p:nvGrpSpPr>
        <p:grpSpPr>
          <a:xfrm>
            <a:off x="13501541" y="3477196"/>
            <a:ext cx="1472677" cy="1035445"/>
            <a:chOff x="1502273" y="2576434"/>
            <a:chExt cx="1035445" cy="1035445"/>
          </a:xfrm>
        </p:grpSpPr>
        <p:sp>
          <p:nvSpPr>
            <p:cNvPr id="22" name="Oval 2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3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702747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5_3 MEDEDELINGE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92843" y="4756914"/>
            <a:ext cx="4374664" cy="39257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6472000" y="4756907"/>
            <a:ext cx="4374664" cy="39257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12050547" y="4764930"/>
            <a:ext cx="4374664" cy="39177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2136637" y="3477197"/>
            <a:ext cx="1472677" cy="1035445"/>
            <a:chOff x="1502273" y="2576434"/>
            <a:chExt cx="1035445" cy="1035445"/>
          </a:xfrm>
        </p:grpSpPr>
        <p:sp>
          <p:nvSpPr>
            <p:cNvPr id="4" name="Oval 3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440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" y="843466"/>
            <a:ext cx="17340262" cy="9733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650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7922993" y="3477196"/>
            <a:ext cx="1472677" cy="1035445"/>
            <a:chOff x="1502273" y="2576434"/>
            <a:chExt cx="1035445" cy="1035445"/>
          </a:xfrm>
        </p:grpSpPr>
        <p:sp>
          <p:nvSpPr>
            <p:cNvPr id="16" name="Oval 15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21" name="Group 20"/>
          <p:cNvGrpSpPr>
            <a:grpSpLocks noChangeAspect="1"/>
          </p:cNvGrpSpPr>
          <p:nvPr/>
        </p:nvGrpSpPr>
        <p:grpSpPr>
          <a:xfrm>
            <a:off x="13501541" y="3477196"/>
            <a:ext cx="1472677" cy="1035445"/>
            <a:chOff x="1502273" y="2576434"/>
            <a:chExt cx="1035445" cy="1035445"/>
          </a:xfrm>
        </p:grpSpPr>
        <p:sp>
          <p:nvSpPr>
            <p:cNvPr id="22" name="Oval 2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3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563845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6_3 MEDEDELINGEN">
    <p:bg>
      <p:bgPr>
        <a:solidFill>
          <a:srgbClr val="00A9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92843" y="4756914"/>
            <a:ext cx="4374664" cy="39257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6472000" y="4756907"/>
            <a:ext cx="4374664" cy="39257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12050547" y="4764930"/>
            <a:ext cx="4374664" cy="39177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2136637" y="3477197"/>
            <a:ext cx="1472677" cy="1035445"/>
            <a:chOff x="1502273" y="2576434"/>
            <a:chExt cx="1035445" cy="1035445"/>
          </a:xfrm>
        </p:grpSpPr>
        <p:sp>
          <p:nvSpPr>
            <p:cNvPr id="4" name="Oval 3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440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" y="843466"/>
            <a:ext cx="17340262" cy="9733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650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7922993" y="3477196"/>
            <a:ext cx="1472677" cy="1035445"/>
            <a:chOff x="1502273" y="2576434"/>
            <a:chExt cx="1035445" cy="1035445"/>
          </a:xfrm>
        </p:grpSpPr>
        <p:sp>
          <p:nvSpPr>
            <p:cNvPr id="16" name="Oval 15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21" name="Group 20"/>
          <p:cNvGrpSpPr>
            <a:grpSpLocks noChangeAspect="1"/>
          </p:cNvGrpSpPr>
          <p:nvPr/>
        </p:nvGrpSpPr>
        <p:grpSpPr>
          <a:xfrm>
            <a:off x="13501541" y="3477196"/>
            <a:ext cx="1472677" cy="1035445"/>
            <a:chOff x="1502273" y="2576434"/>
            <a:chExt cx="1035445" cy="1035445"/>
          </a:xfrm>
        </p:grpSpPr>
        <p:sp>
          <p:nvSpPr>
            <p:cNvPr id="22" name="Oval 2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3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223004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HALL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92144" y="2571564"/>
            <a:ext cx="14955977" cy="1290587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9500"/>
            </a:lvl1pPr>
          </a:lstStyle>
          <a:p>
            <a:r>
              <a:rPr lang="en-US" dirty="0" smtClean="0"/>
              <a:t>hallo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9505951"/>
            <a:ext cx="17340263" cy="24765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192144" y="3886215"/>
            <a:ext cx="14955977" cy="22382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baseline="0">
                <a:solidFill>
                  <a:schemeClr val="tx1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pPr lvl="0"/>
            <a:r>
              <a:rPr lang="en-US" dirty="0" err="1" smtClean="0"/>
              <a:t>Voorstelpagina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Naam</a:t>
            </a:r>
            <a:r>
              <a:rPr lang="en-US" dirty="0" smtClean="0"/>
              <a:t> </a:t>
            </a:r>
            <a:r>
              <a:rPr lang="en-US" dirty="0" err="1" smtClean="0"/>
              <a:t>Achternaam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Bedrijf</a:t>
            </a:r>
            <a:r>
              <a:rPr lang="en-US" dirty="0" smtClean="0"/>
              <a:t>, </a:t>
            </a:r>
            <a:r>
              <a:rPr lang="en-US" dirty="0" err="1" smtClean="0"/>
              <a:t>functie</a:t>
            </a:r>
            <a:endParaRPr lang="en-US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800723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599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2 MEDEDELINGEN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" y="843466"/>
            <a:ext cx="17340262" cy="9733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650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92844" y="4756914"/>
            <a:ext cx="7029540" cy="39257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9395062" y="4764930"/>
            <a:ext cx="7030151" cy="39177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3671276" y="3490639"/>
            <a:ext cx="1472677" cy="1035445"/>
            <a:chOff x="1502273" y="2576434"/>
            <a:chExt cx="1035445" cy="1035445"/>
          </a:xfrm>
        </p:grpSpPr>
        <p:sp>
          <p:nvSpPr>
            <p:cNvPr id="12" name="Oval 1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440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14" name="Group 13"/>
          <p:cNvGrpSpPr>
            <a:grpSpLocks noChangeAspect="1"/>
          </p:cNvGrpSpPr>
          <p:nvPr/>
        </p:nvGrpSpPr>
        <p:grpSpPr>
          <a:xfrm>
            <a:off x="12173797" y="3490640"/>
            <a:ext cx="1472677" cy="1035445"/>
            <a:chOff x="1502273" y="2576434"/>
            <a:chExt cx="1035445" cy="1035445"/>
          </a:xfrm>
        </p:grpSpPr>
        <p:sp>
          <p:nvSpPr>
            <p:cNvPr id="15" name="Oval 14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026970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 MEDEDELINGEN">
    <p:bg>
      <p:bgPr>
        <a:solidFill>
          <a:srgbClr val="E734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" y="843466"/>
            <a:ext cx="17340262" cy="9733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650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92844" y="4756914"/>
            <a:ext cx="7029540" cy="39257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9395062" y="4764930"/>
            <a:ext cx="7030151" cy="39177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3671276" y="3490639"/>
            <a:ext cx="1472677" cy="1035445"/>
            <a:chOff x="1502273" y="2576434"/>
            <a:chExt cx="1035445" cy="1035445"/>
          </a:xfrm>
        </p:grpSpPr>
        <p:sp>
          <p:nvSpPr>
            <p:cNvPr id="12" name="Oval 1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440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14" name="Group 13"/>
          <p:cNvGrpSpPr>
            <a:grpSpLocks noChangeAspect="1"/>
          </p:cNvGrpSpPr>
          <p:nvPr/>
        </p:nvGrpSpPr>
        <p:grpSpPr>
          <a:xfrm>
            <a:off x="12173797" y="3490640"/>
            <a:ext cx="1472677" cy="1035445"/>
            <a:chOff x="1502273" y="2576434"/>
            <a:chExt cx="1035445" cy="1035445"/>
          </a:xfrm>
        </p:grpSpPr>
        <p:sp>
          <p:nvSpPr>
            <p:cNvPr id="15" name="Oval 14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305596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2 MEDEDELINGEN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" y="843466"/>
            <a:ext cx="17340262" cy="9733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650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92844" y="4756914"/>
            <a:ext cx="7029540" cy="39257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9395062" y="4764930"/>
            <a:ext cx="7030151" cy="39177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3671276" y="3490639"/>
            <a:ext cx="1472677" cy="1035445"/>
            <a:chOff x="1502273" y="2576434"/>
            <a:chExt cx="1035445" cy="1035445"/>
          </a:xfrm>
        </p:grpSpPr>
        <p:sp>
          <p:nvSpPr>
            <p:cNvPr id="12" name="Oval 1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440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14" name="Group 13"/>
          <p:cNvGrpSpPr>
            <a:grpSpLocks noChangeAspect="1"/>
          </p:cNvGrpSpPr>
          <p:nvPr/>
        </p:nvGrpSpPr>
        <p:grpSpPr>
          <a:xfrm>
            <a:off x="12173797" y="3490640"/>
            <a:ext cx="1472677" cy="1035445"/>
            <a:chOff x="1502273" y="2576434"/>
            <a:chExt cx="1035445" cy="1035445"/>
          </a:xfrm>
        </p:grpSpPr>
        <p:sp>
          <p:nvSpPr>
            <p:cNvPr id="15" name="Oval 14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608654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2 MEDEDELINGEN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" y="843466"/>
            <a:ext cx="17340262" cy="9733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650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92844" y="4756914"/>
            <a:ext cx="7029540" cy="39257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9395062" y="4764930"/>
            <a:ext cx="7030151" cy="39177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3671276" y="3490639"/>
            <a:ext cx="1472677" cy="1035445"/>
            <a:chOff x="1502273" y="2576434"/>
            <a:chExt cx="1035445" cy="1035445"/>
          </a:xfrm>
        </p:grpSpPr>
        <p:sp>
          <p:nvSpPr>
            <p:cNvPr id="12" name="Oval 1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440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14" name="Group 13"/>
          <p:cNvGrpSpPr>
            <a:grpSpLocks noChangeAspect="1"/>
          </p:cNvGrpSpPr>
          <p:nvPr/>
        </p:nvGrpSpPr>
        <p:grpSpPr>
          <a:xfrm>
            <a:off x="12173797" y="3490640"/>
            <a:ext cx="1472677" cy="1035445"/>
            <a:chOff x="1502273" y="2576434"/>
            <a:chExt cx="1035445" cy="1035445"/>
          </a:xfrm>
        </p:grpSpPr>
        <p:sp>
          <p:nvSpPr>
            <p:cNvPr id="15" name="Oval 14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304049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2 MEDEDELINGE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" y="843466"/>
            <a:ext cx="17340262" cy="9733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650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92844" y="4756914"/>
            <a:ext cx="7029540" cy="39257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9395062" y="4764930"/>
            <a:ext cx="7030151" cy="39177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3671276" y="3490639"/>
            <a:ext cx="1472677" cy="1035445"/>
            <a:chOff x="1502273" y="2576434"/>
            <a:chExt cx="1035445" cy="1035445"/>
          </a:xfrm>
        </p:grpSpPr>
        <p:sp>
          <p:nvSpPr>
            <p:cNvPr id="12" name="Oval 1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440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14" name="Group 13"/>
          <p:cNvGrpSpPr>
            <a:grpSpLocks noChangeAspect="1"/>
          </p:cNvGrpSpPr>
          <p:nvPr/>
        </p:nvGrpSpPr>
        <p:grpSpPr>
          <a:xfrm>
            <a:off x="12173797" y="3490640"/>
            <a:ext cx="1472677" cy="1035445"/>
            <a:chOff x="1502273" y="2576434"/>
            <a:chExt cx="1035445" cy="1035445"/>
          </a:xfrm>
        </p:grpSpPr>
        <p:sp>
          <p:nvSpPr>
            <p:cNvPr id="15" name="Oval 14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999018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5_2 MEDEDELINGE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" y="843466"/>
            <a:ext cx="17340262" cy="9733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650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92844" y="4756914"/>
            <a:ext cx="7029540" cy="39257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9395062" y="4764930"/>
            <a:ext cx="7030151" cy="39177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3671276" y="3490639"/>
            <a:ext cx="1472677" cy="1035445"/>
            <a:chOff x="1502273" y="2576434"/>
            <a:chExt cx="1035445" cy="1035445"/>
          </a:xfrm>
        </p:grpSpPr>
        <p:sp>
          <p:nvSpPr>
            <p:cNvPr id="12" name="Oval 1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440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14" name="Group 13"/>
          <p:cNvGrpSpPr>
            <a:grpSpLocks noChangeAspect="1"/>
          </p:cNvGrpSpPr>
          <p:nvPr/>
        </p:nvGrpSpPr>
        <p:grpSpPr>
          <a:xfrm>
            <a:off x="12173797" y="3490640"/>
            <a:ext cx="1472677" cy="1035445"/>
            <a:chOff x="1502273" y="2576434"/>
            <a:chExt cx="1035445" cy="1035445"/>
          </a:xfrm>
        </p:grpSpPr>
        <p:sp>
          <p:nvSpPr>
            <p:cNvPr id="15" name="Oval 14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687168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6_2 MEDEDELINGEN">
    <p:bg>
      <p:bgPr>
        <a:solidFill>
          <a:srgbClr val="00A9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" y="843466"/>
            <a:ext cx="17340262" cy="9733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650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92844" y="4756914"/>
            <a:ext cx="7029540" cy="39257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9395062" y="4764930"/>
            <a:ext cx="7030151" cy="39177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3671276" y="3490639"/>
            <a:ext cx="1472677" cy="1035445"/>
            <a:chOff x="1502273" y="2576434"/>
            <a:chExt cx="1035445" cy="1035445"/>
          </a:xfrm>
        </p:grpSpPr>
        <p:sp>
          <p:nvSpPr>
            <p:cNvPr id="12" name="Oval 1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440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14" name="Group 13"/>
          <p:cNvGrpSpPr>
            <a:grpSpLocks noChangeAspect="1"/>
          </p:cNvGrpSpPr>
          <p:nvPr/>
        </p:nvGrpSpPr>
        <p:grpSpPr>
          <a:xfrm>
            <a:off x="12173797" y="3490640"/>
            <a:ext cx="1472677" cy="1035445"/>
            <a:chOff x="1502273" y="2576434"/>
            <a:chExt cx="1035445" cy="1035445"/>
          </a:xfrm>
        </p:grpSpPr>
        <p:sp>
          <p:nvSpPr>
            <p:cNvPr id="15" name="Oval 14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641886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CO BULLET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77771" y="843460"/>
            <a:ext cx="12883036" cy="134628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80000"/>
              </a:lnSpc>
              <a:defRPr sz="5400" baseline="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902169" y="2655980"/>
            <a:ext cx="11958638" cy="567054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785225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5420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TANDAARD BULLET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77771" y="843460"/>
            <a:ext cx="12883036" cy="134628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80000"/>
              </a:lnSpc>
              <a:defRPr sz="5400" baseline="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9505951"/>
            <a:ext cx="17340263" cy="247650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917701" y="2603501"/>
            <a:ext cx="11942763" cy="57277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785225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1131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TANDAARD ALLEEN TITEL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77771" y="843460"/>
            <a:ext cx="12883036" cy="134628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80000"/>
              </a:lnSpc>
              <a:defRPr sz="5400" baseline="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9505951"/>
            <a:ext cx="17340263" cy="2476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785225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1235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HALLO WI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9505951"/>
            <a:ext cx="17340263" cy="247650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1192144" y="2571564"/>
            <a:ext cx="14955977" cy="1290587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9500">
                <a:solidFill>
                  <a:schemeClr val="bg2"/>
                </a:solidFill>
              </a:defRPr>
            </a:lvl1pPr>
          </a:lstStyle>
          <a:p>
            <a:r>
              <a:rPr lang="en-US" dirty="0" smtClean="0"/>
              <a:t>HALLO</a:t>
            </a:r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192144" y="3886218"/>
            <a:ext cx="14955977" cy="270709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pPr lvl="0"/>
            <a:r>
              <a:rPr lang="en-US" dirty="0" err="1" smtClean="0"/>
              <a:t>Voorstelpagina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Naam</a:t>
            </a:r>
            <a:r>
              <a:rPr lang="en-US" dirty="0" smtClean="0"/>
              <a:t> </a:t>
            </a:r>
            <a:r>
              <a:rPr lang="en-US" dirty="0" err="1" smtClean="0"/>
              <a:t>Achternaam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Bedrijf</a:t>
            </a:r>
            <a:r>
              <a:rPr lang="en-US" dirty="0" smtClean="0"/>
              <a:t>, </a:t>
            </a:r>
            <a:r>
              <a:rPr lang="en-US" dirty="0" err="1" smtClean="0"/>
              <a:t>functie</a:t>
            </a:r>
            <a:endParaRPr lang="en-US" dirty="0" smtClean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785225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4395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TANDAARD ALLEEN TITEL ZWAR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77771" y="843460"/>
            <a:ext cx="12883036" cy="134628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80000"/>
              </a:lnSpc>
              <a:defRPr sz="5400" baseline="0">
                <a:solidFill>
                  <a:schemeClr val="bg1"/>
                </a:solidFill>
              </a:defRPr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9505951"/>
            <a:ext cx="17340263" cy="2476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800723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1739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TO QUOT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2432473" y="0"/>
            <a:ext cx="7443764" cy="9753600"/>
          </a:xfrm>
          <a:prstGeom prst="rect">
            <a:avLst/>
          </a:prstGeom>
          <a:solidFill>
            <a:srgbClr val="0069B4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8793066" cy="9753600"/>
          </a:xfrm>
          <a:prstGeom prst="rect">
            <a:avLst/>
          </a:prstGeom>
          <a:solidFill>
            <a:srgbClr val="0069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2432473" y="0"/>
            <a:ext cx="3884445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844543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FOTO QUOT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2432473" y="0"/>
            <a:ext cx="7443764" cy="9753600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8793066" cy="975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2432473" y="0"/>
            <a:ext cx="3884445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0853196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FOTO QUOT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2432473" y="0"/>
            <a:ext cx="7443764" cy="975360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8793066" cy="9753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2432473" y="0"/>
            <a:ext cx="3884445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8099604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FOTO QUOT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2432473" y="0"/>
            <a:ext cx="7443764" cy="9753600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8793066" cy="975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2432473" y="0"/>
            <a:ext cx="3884445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5723333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FOTO QUOT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2432473" y="0"/>
            <a:ext cx="7443764" cy="9753600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8793066" cy="9753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2432473" y="0"/>
            <a:ext cx="3884445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4191822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5_FOTO QUOT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2432473" y="0"/>
            <a:ext cx="7443764" cy="97536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8793066" cy="975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2432473" y="0"/>
            <a:ext cx="3884445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8118433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6_FOTO QUOT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2432473" y="0"/>
            <a:ext cx="7443764" cy="9753600"/>
          </a:xfrm>
          <a:prstGeom prst="rect">
            <a:avLst/>
          </a:prstGeom>
          <a:solidFill>
            <a:srgbClr val="00A9C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8793066" cy="9753600"/>
          </a:xfrm>
          <a:prstGeom prst="rect">
            <a:avLst/>
          </a:prstGeom>
          <a:solidFill>
            <a:srgbClr val="00A9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2432473" y="0"/>
            <a:ext cx="3884445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304167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FOTO QUOT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7440447" y="0"/>
            <a:ext cx="7443764" cy="975360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" name="Rectangle 1"/>
          <p:cNvSpPr/>
          <p:nvPr/>
        </p:nvSpPr>
        <p:spPr>
          <a:xfrm>
            <a:off x="8547197" y="0"/>
            <a:ext cx="8793066" cy="9753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1071063" y="0"/>
            <a:ext cx="3884445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6101393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FOTO QUOT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7440447" y="0"/>
            <a:ext cx="7443764" cy="9753600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" name="Rectangle 1"/>
          <p:cNvSpPr/>
          <p:nvPr/>
        </p:nvSpPr>
        <p:spPr>
          <a:xfrm>
            <a:off x="8547197" y="0"/>
            <a:ext cx="8793066" cy="975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1071063" y="0"/>
            <a:ext cx="3884445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9822761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GENDA BLOKK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77770" y="843460"/>
            <a:ext cx="14955977" cy="145056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defRPr sz="6500" baseline="0"/>
            </a:lvl1pPr>
          </a:lstStyle>
          <a:p>
            <a:r>
              <a:rPr lang="en-US" dirty="0" err="1" smtClean="0"/>
              <a:t>Luxe</a:t>
            </a:r>
            <a:r>
              <a:rPr lang="en-US" dirty="0" smtClean="0"/>
              <a:t> agenda - </a:t>
            </a:r>
            <a:r>
              <a:rPr lang="en-US" dirty="0" err="1" smtClean="0"/>
              <a:t>Titel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05346" y="2842739"/>
            <a:ext cx="5293345" cy="182528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00" b="1" cap="all" baseline="0">
                <a:solidFill>
                  <a:schemeClr val="tx1"/>
                </a:solidFill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 smtClean="0"/>
              <a:t>Agendapunt</a:t>
            </a:r>
            <a:r>
              <a:rPr lang="en-US" dirty="0" smtClean="0"/>
              <a:t> 1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6012659" y="2842739"/>
            <a:ext cx="5293345" cy="182528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00" b="1" cap="all" baseline="0">
                <a:solidFill>
                  <a:schemeClr val="tx1"/>
                </a:solidFill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 smtClean="0"/>
              <a:t>Agendapunt</a:t>
            </a:r>
            <a:r>
              <a:rPr lang="en-US" dirty="0" smtClean="0"/>
              <a:t> 2</a:t>
            </a:r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11819368" y="2850759"/>
            <a:ext cx="5293345" cy="182528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00" b="1" cap="all" baseline="0">
                <a:solidFill>
                  <a:schemeClr val="tx1"/>
                </a:solidFill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 smtClean="0"/>
              <a:t>Agendapunt</a:t>
            </a:r>
            <a:r>
              <a:rPr lang="en-US" dirty="0" smtClean="0"/>
              <a:t> 3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type="body" idx="12" hasCustomPrompt="1"/>
          </p:nvPr>
        </p:nvSpPr>
        <p:spPr>
          <a:xfrm>
            <a:off x="216754" y="5224998"/>
            <a:ext cx="5293345" cy="182528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00" b="1" cap="all" baseline="0">
                <a:solidFill>
                  <a:schemeClr val="tx1"/>
                </a:solidFill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 smtClean="0"/>
              <a:t>Agendapunt</a:t>
            </a:r>
            <a:r>
              <a:rPr lang="en-US" dirty="0" smtClean="0"/>
              <a:t> 4</a:t>
            </a:r>
          </a:p>
        </p:txBody>
      </p:sp>
      <p:sp>
        <p:nvSpPr>
          <p:cNvPr id="22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6024070" y="5224998"/>
            <a:ext cx="5293345" cy="182528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00" b="1" cap="all" baseline="0">
                <a:solidFill>
                  <a:schemeClr val="tx1"/>
                </a:solidFill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 smtClean="0"/>
              <a:t>Agendapunt</a:t>
            </a:r>
            <a:r>
              <a:rPr lang="en-US" dirty="0" smtClean="0"/>
              <a:t> 5</a:t>
            </a:r>
          </a:p>
        </p:txBody>
      </p:sp>
      <p:sp>
        <p:nvSpPr>
          <p:cNvPr id="25" name="Text Placeholder 2"/>
          <p:cNvSpPr>
            <a:spLocks noGrp="1"/>
          </p:cNvSpPr>
          <p:nvPr>
            <p:ph type="body" idx="15" hasCustomPrompt="1"/>
          </p:nvPr>
        </p:nvSpPr>
        <p:spPr>
          <a:xfrm>
            <a:off x="6024070" y="7615269"/>
            <a:ext cx="5293345" cy="182528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00" b="1" cap="all" baseline="0">
                <a:solidFill>
                  <a:schemeClr val="tx1"/>
                </a:solidFill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 smtClean="0"/>
              <a:t>Agendapunt</a:t>
            </a:r>
            <a:r>
              <a:rPr lang="en-US" dirty="0" smtClean="0"/>
              <a:t> 6</a:t>
            </a:r>
          </a:p>
        </p:txBody>
      </p:sp>
      <p:sp>
        <p:nvSpPr>
          <p:cNvPr id="26" name="Text Placeholder 2"/>
          <p:cNvSpPr>
            <a:spLocks noGrp="1"/>
          </p:cNvSpPr>
          <p:nvPr>
            <p:ph type="body" idx="16" hasCustomPrompt="1"/>
          </p:nvPr>
        </p:nvSpPr>
        <p:spPr>
          <a:xfrm>
            <a:off x="11830779" y="7623292"/>
            <a:ext cx="5293345" cy="182528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00" b="1" cap="all" baseline="0">
                <a:solidFill>
                  <a:schemeClr val="tx1"/>
                </a:solidFill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 smtClean="0"/>
              <a:t>Agendapunt</a:t>
            </a:r>
            <a:r>
              <a:rPr lang="en-US" dirty="0" smtClean="0"/>
              <a:t> 7</a:t>
            </a:r>
          </a:p>
        </p:txBody>
      </p:sp>
    </p:spTree>
    <p:extLst>
      <p:ext uri="{BB962C8B-B14F-4D97-AF65-F5344CB8AC3E}">
        <p14:creationId xmlns:p14="http://schemas.microsoft.com/office/powerpoint/2010/main" val="13517763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FOTO QUOT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7440447" y="0"/>
            <a:ext cx="7443764" cy="975360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" name="Rectangle 1"/>
          <p:cNvSpPr/>
          <p:nvPr/>
        </p:nvSpPr>
        <p:spPr>
          <a:xfrm>
            <a:off x="8547197" y="0"/>
            <a:ext cx="8793066" cy="9753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1071063" y="0"/>
            <a:ext cx="3884445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6717088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FOTO QUOT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7440447" y="0"/>
            <a:ext cx="7443764" cy="9753600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" name="Rectangle 1"/>
          <p:cNvSpPr/>
          <p:nvPr/>
        </p:nvSpPr>
        <p:spPr>
          <a:xfrm>
            <a:off x="8547197" y="0"/>
            <a:ext cx="8793066" cy="975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1071063" y="0"/>
            <a:ext cx="3884445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0407140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5_FOTO QUOT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7440447" y="0"/>
            <a:ext cx="7443764" cy="9753600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" name="Rectangle 1"/>
          <p:cNvSpPr/>
          <p:nvPr/>
        </p:nvSpPr>
        <p:spPr>
          <a:xfrm>
            <a:off x="8547197" y="0"/>
            <a:ext cx="8793066" cy="9753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1071063" y="0"/>
            <a:ext cx="3884445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1249480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TO QUOT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7440447" y="0"/>
            <a:ext cx="7443764" cy="9753600"/>
          </a:xfrm>
          <a:prstGeom prst="rect">
            <a:avLst/>
          </a:prstGeom>
          <a:solidFill>
            <a:srgbClr val="008F33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" name="Rectangle 1"/>
          <p:cNvSpPr/>
          <p:nvPr/>
        </p:nvSpPr>
        <p:spPr>
          <a:xfrm>
            <a:off x="8547197" y="0"/>
            <a:ext cx="8793066" cy="9753600"/>
          </a:xfrm>
          <a:prstGeom prst="rect">
            <a:avLst/>
          </a:prstGeom>
          <a:solidFill>
            <a:srgbClr val="008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1071063" y="0"/>
            <a:ext cx="3884445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451146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6_FOTO QUOT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7440447" y="0"/>
            <a:ext cx="7443764" cy="9753600"/>
          </a:xfrm>
          <a:prstGeom prst="rect">
            <a:avLst/>
          </a:prstGeom>
          <a:solidFill>
            <a:srgbClr val="00A9C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" name="Rectangle 1"/>
          <p:cNvSpPr/>
          <p:nvPr/>
        </p:nvSpPr>
        <p:spPr>
          <a:xfrm>
            <a:off x="8547197" y="0"/>
            <a:ext cx="8793066" cy="9753600"/>
          </a:xfrm>
          <a:prstGeom prst="rect">
            <a:avLst/>
          </a:prstGeom>
          <a:solidFill>
            <a:srgbClr val="00A9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1071063" y="0"/>
            <a:ext cx="3884445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0046642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LORS QUOTE 1"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8754246" y="0"/>
            <a:ext cx="4037434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332136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LORS QUOTE 2"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1219410" y="0"/>
            <a:ext cx="4037434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2711584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9505951"/>
            <a:ext cx="17340263" cy="247650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425824" y="1073151"/>
            <a:ext cx="10498139" cy="6596063"/>
          </a:xfrm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pPr lvl="0"/>
            <a:r>
              <a:rPr lang="nl-NL" dirty="0" smtClean="0"/>
              <a:t>Gebruik een slide als deze voor een quote of ter verduidelijking van een hoofdstuk. Deze tekst wordt horizontaal en verticaal gecentreerd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785225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3883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YOFF ZW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3051817" y="3425808"/>
            <a:ext cx="11236645" cy="112213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7300">
                <a:solidFill>
                  <a:schemeClr val="accent2"/>
                </a:solidFill>
              </a:defRPr>
            </a:lvl1pPr>
          </a:lstStyle>
          <a:p>
            <a:r>
              <a:rPr lang="en-US" dirty="0" smtClean="0"/>
              <a:t>PAY OFF</a:t>
            </a:r>
            <a:endParaRPr lang="en-US" dirty="0"/>
          </a:p>
        </p:txBody>
      </p:sp>
      <p:sp>
        <p:nvSpPr>
          <p:cNvPr id="7" name="Content Placeholder 11"/>
          <p:cNvSpPr>
            <a:spLocks noGrp="1"/>
          </p:cNvSpPr>
          <p:nvPr>
            <p:ph sz="quarter" idx="10" hasCustomPrompt="1"/>
          </p:nvPr>
        </p:nvSpPr>
        <p:spPr>
          <a:xfrm>
            <a:off x="3051817" y="4523464"/>
            <a:ext cx="11236645" cy="386255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buNone/>
              <a:defRPr sz="7300" b="1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nl-NL" dirty="0" smtClean="0"/>
              <a:t>TWEE REGELS MAXIMAAL</a:t>
            </a:r>
            <a:endParaRPr lang="nl-NL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800723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5417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YOFF WI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51817" y="3425808"/>
            <a:ext cx="11236645" cy="112213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7300"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PAY OFF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0" hasCustomPrompt="1"/>
          </p:nvPr>
        </p:nvSpPr>
        <p:spPr>
          <a:xfrm>
            <a:off x="3051817" y="4523464"/>
            <a:ext cx="11236645" cy="386255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buNone/>
              <a:defRPr sz="73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nl-NL" dirty="0" smtClean="0"/>
              <a:t>TWEE REGELS MAXIMAAL</a:t>
            </a:r>
            <a:endParaRPr lang="nl-NL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9505951"/>
            <a:ext cx="17340263" cy="24765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785225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4448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GENDA BULLET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9505951"/>
            <a:ext cx="17340263" cy="24765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977772" y="843460"/>
            <a:ext cx="7561167" cy="134628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80000"/>
              </a:lnSpc>
              <a:defRPr sz="5400" baseline="0"/>
            </a:lvl1pPr>
          </a:lstStyle>
          <a:p>
            <a:r>
              <a:rPr lang="en-US" dirty="0" smtClean="0"/>
              <a:t>Basic agenda – </a:t>
            </a:r>
            <a:r>
              <a:rPr lang="en-US" dirty="0" err="1" smtClean="0"/>
              <a:t>titel</a:t>
            </a:r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8877300" y="842965"/>
            <a:ext cx="7772400" cy="767238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err="1" smtClean="0"/>
              <a:t>Agendapunt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nl-NL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800723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7843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YOFF 2 FO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095258" y="6480163"/>
            <a:ext cx="6618682" cy="707886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r>
              <a:rPr lang="en-US" sz="4000" dirty="0" smtClean="0">
                <a:solidFill>
                  <a:schemeClr val="tx1"/>
                </a:solidFill>
                <a:latin typeface="+mj-lt"/>
              </a:rPr>
              <a:t>           MET</a:t>
            </a:r>
            <a:r>
              <a:rPr lang="en-US" sz="4000" baseline="0" dirty="0" smtClean="0">
                <a:solidFill>
                  <a:schemeClr val="tx1"/>
                </a:solidFill>
                <a:latin typeface="+mj-lt"/>
              </a:rPr>
              <a:t> ANDERE WOORDEN</a:t>
            </a:r>
            <a:endParaRPr lang="nl-NL" sz="4000" dirty="0" err="1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326099" y="5906128"/>
            <a:ext cx="7426651" cy="3462470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	WE DOEN </a:t>
            </a:r>
          </a:p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HET ANDERS</a:t>
            </a:r>
          </a:p>
          <a:p>
            <a:endParaRPr lang="nl-NL" sz="7300" b="1" dirty="0" err="1" smtClean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800723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0990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YOFF 2 PINK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571259" y="4079865"/>
            <a:ext cx="6618682" cy="707886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r>
              <a:rPr lang="en-US" sz="4000" dirty="0" smtClean="0">
                <a:solidFill>
                  <a:schemeClr val="tx1"/>
                </a:solidFill>
                <a:latin typeface="+mj-lt"/>
              </a:rPr>
              <a:t>           MET</a:t>
            </a:r>
            <a:r>
              <a:rPr lang="en-US" sz="4000" baseline="0" dirty="0" smtClean="0">
                <a:solidFill>
                  <a:schemeClr val="tx1"/>
                </a:solidFill>
                <a:latin typeface="+mj-lt"/>
              </a:rPr>
              <a:t> ANDERE WOORDEN</a:t>
            </a:r>
            <a:endParaRPr lang="nl-NL" sz="4000" dirty="0" err="1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802099" y="3505828"/>
            <a:ext cx="7426651" cy="3462470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	WE DOEN </a:t>
            </a:r>
          </a:p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HET ANDERS</a:t>
            </a:r>
          </a:p>
          <a:p>
            <a:endParaRPr lang="nl-NL" sz="7300" b="1" dirty="0" err="1" smtClean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800723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7382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PAYOFF 2 PINK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571259" y="4079865"/>
            <a:ext cx="6618682" cy="707886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r>
              <a:rPr lang="en-US" sz="4000" dirty="0" smtClean="0">
                <a:solidFill>
                  <a:schemeClr val="tx1"/>
                </a:solidFill>
                <a:latin typeface="+mj-lt"/>
              </a:rPr>
              <a:t>           MET</a:t>
            </a:r>
            <a:r>
              <a:rPr lang="en-US" sz="4000" baseline="0" dirty="0" smtClean="0">
                <a:solidFill>
                  <a:schemeClr val="tx1"/>
                </a:solidFill>
                <a:latin typeface="+mj-lt"/>
              </a:rPr>
              <a:t> ANDERE WOORDEN</a:t>
            </a:r>
            <a:endParaRPr lang="nl-NL" sz="4000" dirty="0" err="1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802099" y="3505828"/>
            <a:ext cx="7426651" cy="3462470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	WE DOEN </a:t>
            </a:r>
          </a:p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HET ANDERS</a:t>
            </a:r>
          </a:p>
          <a:p>
            <a:endParaRPr lang="nl-NL" sz="7300" b="1" dirty="0" err="1" smtClean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800723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3286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PAYOFF 2 PINK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571259" y="4079865"/>
            <a:ext cx="6618682" cy="707886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r>
              <a:rPr lang="en-US" sz="4000" dirty="0" smtClean="0">
                <a:solidFill>
                  <a:schemeClr val="tx1"/>
                </a:solidFill>
                <a:latin typeface="+mj-lt"/>
              </a:rPr>
              <a:t>           MET</a:t>
            </a:r>
            <a:r>
              <a:rPr lang="en-US" sz="4000" baseline="0" dirty="0" smtClean="0">
                <a:solidFill>
                  <a:schemeClr val="tx1"/>
                </a:solidFill>
                <a:latin typeface="+mj-lt"/>
              </a:rPr>
              <a:t> ANDERE WOORDEN</a:t>
            </a:r>
            <a:endParaRPr lang="nl-NL" sz="4000" dirty="0" err="1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802099" y="3505828"/>
            <a:ext cx="7426651" cy="3462470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	WE DOEN </a:t>
            </a:r>
          </a:p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HET ANDERS</a:t>
            </a:r>
          </a:p>
          <a:p>
            <a:endParaRPr lang="nl-NL" sz="7300" b="1" dirty="0" err="1" smtClean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800723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199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PAYOFF 2 PINK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571259" y="4079865"/>
            <a:ext cx="6618682" cy="707886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r>
              <a:rPr lang="en-US" sz="4000" dirty="0" smtClean="0">
                <a:solidFill>
                  <a:schemeClr val="tx1"/>
                </a:solidFill>
                <a:latin typeface="+mj-lt"/>
              </a:rPr>
              <a:t>           MET</a:t>
            </a:r>
            <a:r>
              <a:rPr lang="en-US" sz="4000" baseline="0" dirty="0" smtClean="0">
                <a:solidFill>
                  <a:schemeClr val="tx1"/>
                </a:solidFill>
                <a:latin typeface="+mj-lt"/>
              </a:rPr>
              <a:t> ANDERE WOORDEN</a:t>
            </a:r>
            <a:endParaRPr lang="nl-NL" sz="4000" dirty="0" err="1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802099" y="3505828"/>
            <a:ext cx="7426651" cy="3462470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	WE DOEN </a:t>
            </a:r>
          </a:p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HET ANDERS</a:t>
            </a:r>
          </a:p>
          <a:p>
            <a:endParaRPr lang="nl-NL" sz="7300" b="1" dirty="0" err="1" smtClean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800723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0019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PAYOFF 2 PIN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571259" y="4079865"/>
            <a:ext cx="6618682" cy="707886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r>
              <a:rPr lang="en-US" sz="4000" dirty="0" smtClean="0">
                <a:solidFill>
                  <a:schemeClr val="tx1"/>
                </a:solidFill>
                <a:latin typeface="+mj-lt"/>
              </a:rPr>
              <a:t>           MET</a:t>
            </a:r>
            <a:r>
              <a:rPr lang="en-US" sz="4000" baseline="0" dirty="0" smtClean="0">
                <a:solidFill>
                  <a:schemeClr val="tx1"/>
                </a:solidFill>
                <a:latin typeface="+mj-lt"/>
              </a:rPr>
              <a:t> ANDERE WOORDEN</a:t>
            </a:r>
            <a:endParaRPr lang="nl-NL" sz="4000" dirty="0" err="1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802099" y="3505828"/>
            <a:ext cx="7426651" cy="3462470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	WE DOEN </a:t>
            </a:r>
          </a:p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HET ANDERS</a:t>
            </a:r>
          </a:p>
          <a:p>
            <a:endParaRPr lang="nl-NL" sz="7300" b="1" dirty="0" err="1" smtClean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800723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2570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YOFF 2 GREE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571259" y="4079865"/>
            <a:ext cx="6618682" cy="707886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r>
              <a:rPr lang="en-US" sz="4000" dirty="0" smtClean="0">
                <a:solidFill>
                  <a:schemeClr val="tx1"/>
                </a:solidFill>
                <a:latin typeface="+mj-lt"/>
              </a:rPr>
              <a:t>           MET</a:t>
            </a:r>
            <a:r>
              <a:rPr lang="en-US" sz="4000" baseline="0" dirty="0" smtClean="0">
                <a:solidFill>
                  <a:schemeClr val="tx1"/>
                </a:solidFill>
                <a:latin typeface="+mj-lt"/>
              </a:rPr>
              <a:t> ANDERE WOORDEN</a:t>
            </a:r>
            <a:endParaRPr lang="nl-NL" sz="4000" dirty="0" err="1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802099" y="3505828"/>
            <a:ext cx="7426651" cy="3462470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	WE DOEN </a:t>
            </a:r>
          </a:p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HET ANDERS</a:t>
            </a:r>
          </a:p>
          <a:p>
            <a:endParaRPr lang="nl-NL" sz="7300" b="1" dirty="0" err="1" smtClean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800723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556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PAYOFF 2 GREEN">
    <p:bg>
      <p:bgPr>
        <a:solidFill>
          <a:srgbClr val="00A9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571259" y="4079865"/>
            <a:ext cx="6618682" cy="707886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r>
              <a:rPr lang="en-US" sz="4000" dirty="0" smtClean="0">
                <a:solidFill>
                  <a:schemeClr val="tx1"/>
                </a:solidFill>
                <a:latin typeface="+mj-lt"/>
              </a:rPr>
              <a:t>           MET</a:t>
            </a:r>
            <a:r>
              <a:rPr lang="en-US" sz="4000" baseline="0" dirty="0" smtClean="0">
                <a:solidFill>
                  <a:schemeClr val="tx1"/>
                </a:solidFill>
                <a:latin typeface="+mj-lt"/>
              </a:rPr>
              <a:t> ANDERE WOORDEN</a:t>
            </a:r>
            <a:endParaRPr lang="nl-NL" sz="4000" dirty="0" err="1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802099" y="3505828"/>
            <a:ext cx="7426651" cy="3462470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	WE DOEN </a:t>
            </a:r>
          </a:p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HET ANDERS</a:t>
            </a:r>
          </a:p>
          <a:p>
            <a:endParaRPr lang="nl-NL" sz="7300" b="1" dirty="0" err="1" smtClean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800723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2545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YOFF 2 ZWAR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571259" y="4079865"/>
            <a:ext cx="6618682" cy="707886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r>
              <a:rPr lang="en-US" sz="4000" dirty="0" smtClean="0">
                <a:solidFill>
                  <a:schemeClr val="tx1"/>
                </a:solidFill>
                <a:latin typeface="+mj-lt"/>
              </a:rPr>
              <a:t>           MET</a:t>
            </a:r>
            <a:r>
              <a:rPr lang="en-US" sz="4000" baseline="0" dirty="0" smtClean="0">
                <a:solidFill>
                  <a:schemeClr val="tx1"/>
                </a:solidFill>
                <a:latin typeface="+mj-lt"/>
              </a:rPr>
              <a:t> ANDERE WOORDEN</a:t>
            </a:r>
            <a:endParaRPr lang="nl-NL" sz="4000" dirty="0" err="1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802099" y="3505828"/>
            <a:ext cx="7426651" cy="3462470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	WE DOEN </a:t>
            </a:r>
          </a:p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HET ANDERS</a:t>
            </a:r>
          </a:p>
          <a:p>
            <a:endParaRPr lang="nl-NL" sz="7300" b="1" dirty="0" err="1" smtClean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800723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0206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ND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9516" y="4294428"/>
            <a:ext cx="3835882" cy="1208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4547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GENDA BULLETS WI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9505951"/>
            <a:ext cx="17340263" cy="24765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977772" y="843460"/>
            <a:ext cx="7561167" cy="134628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80000"/>
              </a:lnSpc>
              <a:defRPr sz="5400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Op de agenda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8877300" y="842965"/>
            <a:ext cx="7772400" cy="767238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 smtClean="0"/>
              <a:t>Agendapunt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nl-NL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785225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9235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CO AMI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9505951"/>
            <a:ext cx="17340263" cy="2476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785225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1665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5361212" y="473111"/>
            <a:ext cx="1755004" cy="716880"/>
          </a:xfrm>
          <a:prstGeom prst="rect">
            <a:avLst/>
          </a:prstGeom>
        </p:spPr>
        <p:txBody>
          <a:bodyPr lIns="154817" tIns="77409" rIns="154817" bIns="77409"/>
          <a:lstStyle/>
          <a:p>
            <a:fld id="{8C6C32FA-E44F-1241-B9B5-7B8834E103E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599359" y="780345"/>
            <a:ext cx="9127380" cy="1408000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>
              <a:lnSpc>
                <a:spcPts val="4741"/>
              </a:lnSpc>
              <a:defRPr b="0" i="0">
                <a:latin typeface="Arial"/>
                <a:cs typeface="Arial"/>
              </a:defRPr>
            </a:lvl1pPr>
          </a:lstStyle>
          <a:p>
            <a:r>
              <a:rPr lang="nl-NL" smtClean="0"/>
              <a:t>Titel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 hasCustomPrompt="1"/>
          </p:nvPr>
        </p:nvSpPr>
        <p:spPr>
          <a:xfrm>
            <a:off x="867013" y="2521338"/>
            <a:ext cx="15572102" cy="6861562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 marL="456925" indent="-456925">
              <a:lnSpc>
                <a:spcPts val="3725"/>
              </a:lnSpc>
              <a:spcAft>
                <a:spcPts val="0"/>
              </a:spcAft>
              <a:defRPr sz="3200" b="0" i="0">
                <a:latin typeface="Arial" pitchFamily="34" charset="0"/>
                <a:cs typeface="Arial"/>
              </a:defRPr>
            </a:lvl1pPr>
            <a:lvl2pPr marL="916539" indent="-459614" algn="l">
              <a:buSzPct val="100000"/>
              <a:buFont typeface="Arial" pitchFamily="34" charset="0"/>
              <a:buChar char="–"/>
              <a:tabLst>
                <a:tab pos="1669122" algn="l"/>
              </a:tabLst>
              <a:defRPr sz="2700" i="0" baseline="0">
                <a:latin typeface="Arial" pitchFamily="34" charset="0"/>
                <a:cs typeface="Arial" pitchFamily="34" charset="0"/>
              </a:defRPr>
            </a:lvl2pPr>
            <a:lvl3pPr marL="1292831" indent="-357478">
              <a:buFont typeface="Arial" pitchFamily="34" charset="0"/>
              <a:buChar char="•"/>
              <a:defRPr sz="2000" baseline="0">
                <a:latin typeface="Arial" pitchFamily="34" charset="0"/>
              </a:defRPr>
            </a:lvl3pPr>
            <a:lvl4pPr marL="1696000" indent="-378980">
              <a:buFont typeface="Arial" pitchFamily="34" charset="0"/>
              <a:buChar char="–"/>
              <a:defRPr sz="2000" baseline="0">
                <a:latin typeface="Arial" pitchFamily="34" charset="0"/>
              </a:defRPr>
            </a:lvl4pPr>
            <a:lvl5pPr marL="1118123" indent="-365540">
              <a:buFont typeface="Arial" pitchFamily="34" charset="0"/>
              <a:buChar char="•"/>
              <a:defRPr/>
            </a:lvl5pPr>
          </a:lstStyle>
          <a:p>
            <a:r>
              <a:rPr lang="nl-NL" smtClean="0"/>
              <a:t>Xxxx</a:t>
            </a:r>
          </a:p>
          <a:p>
            <a:pPr lvl="1"/>
            <a:r>
              <a:rPr lang="nl-NL" sz="2400" smtClean="0"/>
              <a:t>Xxxx</a:t>
            </a:r>
          </a:p>
          <a:p>
            <a:pPr lvl="2"/>
            <a:r>
              <a:rPr lang="nl-NL" sz="2400" smtClean="0"/>
              <a:t>Xxx</a:t>
            </a:r>
          </a:p>
          <a:p>
            <a:pPr lvl="3"/>
            <a:r>
              <a:rPr lang="nl-NL" sz="2400" smtClean="0"/>
              <a:t>Xxxxx</a:t>
            </a:r>
          </a:p>
        </p:txBody>
      </p:sp>
    </p:spTree>
    <p:extLst>
      <p:ext uri="{BB962C8B-B14F-4D97-AF65-F5344CB8AC3E}">
        <p14:creationId xmlns:p14="http://schemas.microsoft.com/office/powerpoint/2010/main" val="26012936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TO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6919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TO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027269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TO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621729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image" Target="../media/image2.png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92214" y="519113"/>
            <a:ext cx="14955837" cy="1885951"/>
          </a:xfrm>
          <a:prstGeom prst="rect">
            <a:avLst/>
          </a:prstGeom>
        </p:spPr>
        <p:txBody>
          <a:bodyPr vert="horz" lIns="91422" tIns="45712" rIns="91422" bIns="45712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92214" y="2597151"/>
            <a:ext cx="14955837" cy="6188075"/>
          </a:xfrm>
          <a:prstGeom prst="rect">
            <a:avLst/>
          </a:prstGeom>
        </p:spPr>
        <p:txBody>
          <a:bodyPr vert="horz" lIns="91422" tIns="45712" rIns="91422" bIns="45712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9505951"/>
            <a:ext cx="17340263" cy="2476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785225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2254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26" r:id="rId3"/>
    <p:sldLayoutId id="2147483764" r:id="rId4"/>
    <p:sldLayoutId id="2147483704" r:id="rId5"/>
    <p:sldLayoutId id="2147483727" r:id="rId6"/>
    <p:sldLayoutId id="2147483765" r:id="rId7"/>
    <p:sldLayoutId id="2147483766" r:id="rId8"/>
    <p:sldLayoutId id="2147483767" r:id="rId9"/>
    <p:sldLayoutId id="2147483768" r:id="rId10"/>
    <p:sldLayoutId id="2147483769" r:id="rId11"/>
    <p:sldLayoutId id="2147483770" r:id="rId12"/>
    <p:sldLayoutId id="2147483771" r:id="rId13"/>
    <p:sldLayoutId id="2147483772" r:id="rId14"/>
    <p:sldLayoutId id="2147483773" r:id="rId15"/>
    <p:sldLayoutId id="2147483774" r:id="rId16"/>
    <p:sldLayoutId id="2147483775" r:id="rId17"/>
    <p:sldLayoutId id="2147483776" r:id="rId18"/>
    <p:sldLayoutId id="2147483777" r:id="rId19"/>
    <p:sldLayoutId id="2147483778" r:id="rId20"/>
    <p:sldLayoutId id="2147483779" r:id="rId21"/>
    <p:sldLayoutId id="2147483780" r:id="rId22"/>
    <p:sldLayoutId id="2147483781" r:id="rId23"/>
    <p:sldLayoutId id="2147483782" r:id="rId24"/>
    <p:sldLayoutId id="2147483783" r:id="rId25"/>
    <p:sldLayoutId id="2147483784" r:id="rId26"/>
    <p:sldLayoutId id="2147483763" r:id="rId27"/>
    <p:sldLayoutId id="2147483708" r:id="rId28"/>
    <p:sldLayoutId id="2147483729" r:id="rId29"/>
    <p:sldLayoutId id="2147483730" r:id="rId30"/>
    <p:sldLayoutId id="2147483785" r:id="rId31"/>
    <p:sldLayoutId id="2147483786" r:id="rId32"/>
    <p:sldLayoutId id="2147483787" r:id="rId33"/>
    <p:sldLayoutId id="2147483788" r:id="rId34"/>
    <p:sldLayoutId id="2147483789" r:id="rId35"/>
    <p:sldLayoutId id="2147483790" r:id="rId36"/>
    <p:sldLayoutId id="2147483791" r:id="rId37"/>
    <p:sldLayoutId id="2147483792" r:id="rId38"/>
    <p:sldLayoutId id="2147483793" r:id="rId39"/>
    <p:sldLayoutId id="2147483794" r:id="rId40"/>
    <p:sldLayoutId id="2147483795" r:id="rId41"/>
    <p:sldLayoutId id="2147483796" r:id="rId42"/>
    <p:sldLayoutId id="2147483797" r:id="rId43"/>
    <p:sldLayoutId id="2147483798" r:id="rId44"/>
    <p:sldLayoutId id="2147483799" r:id="rId45"/>
    <p:sldLayoutId id="2147483800" r:id="rId46"/>
    <p:sldLayoutId id="2147483713" r:id="rId47"/>
    <p:sldLayoutId id="2147483715" r:id="rId48"/>
    <p:sldLayoutId id="2147483728" r:id="rId49"/>
    <p:sldLayoutId id="2147483716" r:id="rId50"/>
    <p:sldLayoutId id="2147483717" r:id="rId51"/>
    <p:sldLayoutId id="2147483759" r:id="rId52"/>
    <p:sldLayoutId id="2147483760" r:id="rId53"/>
    <p:sldLayoutId id="2147483761" r:id="rId54"/>
    <p:sldLayoutId id="2147483758" r:id="rId55"/>
    <p:sldLayoutId id="2147483733" r:id="rId56"/>
    <p:sldLayoutId id="2147483762" r:id="rId57"/>
    <p:sldLayoutId id="2147483731" r:id="rId58"/>
    <p:sldLayoutId id="2147483718" r:id="rId59"/>
    <p:sldLayoutId id="2147483719" r:id="rId60"/>
    <p:sldLayoutId id="2147483885" r:id="rId61"/>
  </p:sldLayoutIdLst>
  <p:timing>
    <p:tnLst>
      <p:par>
        <p:cTn id="1" dur="indefinite" restart="never" nodeType="tmRoot"/>
      </p:par>
    </p:tnLst>
  </p:timing>
  <p:txStyles>
    <p:titleStyle>
      <a:lvl1pPr algn="l" defTabSz="1218978" rtl="0" eaLnBrk="1" latinLnBrk="0" hangingPunct="1">
        <a:lnSpc>
          <a:spcPct val="90000"/>
        </a:lnSpc>
        <a:spcBef>
          <a:spcPct val="0"/>
        </a:spcBef>
        <a:buNone/>
        <a:defRPr sz="6000" b="1" kern="1200" cap="all" baseline="0">
          <a:solidFill>
            <a:schemeClr val="tx1"/>
          </a:solidFill>
          <a:latin typeface="Arial Narrow" panose="020B0606020202030204" pitchFamily="34" charset="0"/>
          <a:ea typeface="+mj-ea"/>
          <a:cs typeface="+mj-cs"/>
        </a:defRPr>
      </a:lvl1pPr>
    </p:titleStyle>
    <p:bodyStyle>
      <a:lvl1pPr marL="304745" indent="-304745" algn="l" defTabSz="1218978" rtl="0" eaLnBrk="1" latinLnBrk="0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Arial Narrow" panose="020B0606020202030204" pitchFamily="34" charset="0"/>
          <a:ea typeface="+mn-ea"/>
          <a:cs typeface="+mn-cs"/>
        </a:defRPr>
      </a:lvl1pPr>
      <a:lvl2pPr marL="914233" indent="-304745" algn="l" defTabSz="1218978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3100" kern="1200">
          <a:solidFill>
            <a:schemeClr val="tx1"/>
          </a:solidFill>
          <a:latin typeface="Arial Narrow" panose="020B0606020202030204" pitchFamily="34" charset="0"/>
          <a:ea typeface="+mn-ea"/>
          <a:cs typeface="+mn-cs"/>
        </a:defRPr>
      </a:lvl2pPr>
      <a:lvl3pPr marL="1523723" indent="-304745" algn="l" defTabSz="1218978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 Narrow" panose="020B0606020202030204" pitchFamily="34" charset="0"/>
          <a:ea typeface="+mn-ea"/>
          <a:cs typeface="+mn-cs"/>
        </a:defRPr>
      </a:lvl3pPr>
      <a:lvl4pPr marL="2133213" indent="-304745" algn="l" defTabSz="1218978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 Narrow" panose="020B0606020202030204" pitchFamily="34" charset="0"/>
          <a:ea typeface="+mn-ea"/>
          <a:cs typeface="+mn-cs"/>
        </a:defRPr>
      </a:lvl4pPr>
      <a:lvl5pPr marL="2437957" indent="0" algn="l" defTabSz="1218978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Arial Narrow" panose="020B0606020202030204" pitchFamily="34" charset="0"/>
          <a:ea typeface="+mn-ea"/>
          <a:cs typeface="+mn-cs"/>
        </a:defRPr>
      </a:lvl5pPr>
      <a:lvl6pPr marL="3352190" indent="-304745" algn="l" defTabSz="1218978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680" indent="-304745" algn="l" defTabSz="1218978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168" indent="-304745" algn="l" defTabSz="1218978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657" indent="-304745" algn="l" defTabSz="1218978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9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0" algn="l" defTabSz="12189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78" algn="l" defTabSz="12189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67" algn="l" defTabSz="12189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57" algn="l" defTabSz="12189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45" algn="l" defTabSz="12189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35" algn="l" defTabSz="12189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23" algn="l" defTabSz="12189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13" algn="l" defTabSz="12189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8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8.xml"/><Relationship Id="rId5" Type="http://schemas.openxmlformats.org/officeDocument/2006/relationships/image" Target="../media/image49.jpeg"/><Relationship Id="rId4" Type="http://schemas.openxmlformats.org/officeDocument/2006/relationships/image" Target="../media/image4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hyperlink" Target="mailto:lucas.jellema@amis.nl" TargetMode="External"/><Relationship Id="rId7" Type="http://schemas.openxmlformats.org/officeDocument/2006/relationships/image" Target="../media/image51.png"/><Relationship Id="rId2" Type="http://schemas.openxmlformats.org/officeDocument/2006/relationships/hyperlink" Target="http://technology.amis.nl/" TargetMode="Externa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0.png"/><Relationship Id="rId5" Type="http://schemas.openxmlformats.org/officeDocument/2006/relationships/hyperlink" Target="mailto:info@amis.nl" TargetMode="External"/><Relationship Id="rId4" Type="http://schemas.openxmlformats.org/officeDocument/2006/relationships/hyperlink" Target="http://www.amis.nl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18.png"/><Relationship Id="rId4" Type="http://schemas.openxmlformats.org/officeDocument/2006/relationships/image" Target="../media/image17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github.com/lucasjellema/jet-nestedheader-datagrid-planandresource" TargetMode="Externa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20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jsfiddle.net/lucasjellema/L335cfwd/3/?utm_source=website&amp;utm_medium=embed&amp;utm_campaign=L335cfwd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37.jpeg"/><Relationship Id="rId5" Type="http://schemas.openxmlformats.org/officeDocument/2006/relationships/image" Target="../media/image36.JPG"/><Relationship Id="rId4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JPG"/><Relationship Id="rId3" Type="http://schemas.openxmlformats.org/officeDocument/2006/relationships/image" Target="../media/image38.png"/><Relationship Id="rId7" Type="http://schemas.openxmlformats.org/officeDocument/2006/relationships/image" Target="../media/image28.png"/><Relationship Id="rId2" Type="http://schemas.openxmlformats.org/officeDocument/2006/relationships/hyperlink" Target="file:///C:\data\oow17\jet-panel\video%20rental%20portal\rental%20portal%20JET.mp4" TargetMode="Externa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8480121" y="3448049"/>
            <a:ext cx="9185819" cy="1775023"/>
          </a:xfrm>
          <a:prstGeom prst="rect">
            <a:avLst/>
          </a:prstGeom>
        </p:spPr>
        <p:txBody>
          <a:bodyPr lIns="91422" tIns="45712" rIns="91422" bIns="45712"/>
          <a:lstStyle>
            <a:defPPr>
              <a:defRPr lang="nl-NL"/>
            </a:defPPr>
            <a:lvl1pPr defTabSz="1219216">
              <a:lnSpc>
                <a:spcPct val="90000"/>
              </a:lnSpc>
              <a:spcBef>
                <a:spcPct val="0"/>
              </a:spcBef>
              <a:buNone/>
              <a:defRPr sz="7300" b="1" cap="all" baseline="0">
                <a:solidFill>
                  <a:srgbClr val="FF0000"/>
                </a:solidFill>
                <a:latin typeface="Arial Narrow" panose="020B0606020202030204" pitchFamily="34" charset="0"/>
                <a:ea typeface="+mj-ea"/>
                <a:cs typeface="+mj-cs"/>
              </a:defRPr>
            </a:lvl1pPr>
          </a:lstStyle>
          <a:p>
            <a:r>
              <a:rPr lang="en-US" sz="6600" dirty="0" smtClean="0"/>
              <a:t>AMIS flying the Oracle JET</a:t>
            </a:r>
            <a:endParaRPr lang="nl-NL" sz="6600" dirty="0"/>
          </a:p>
        </p:txBody>
      </p:sp>
      <p:sp>
        <p:nvSpPr>
          <p:cNvPr id="5" name="Text Placeholder 2"/>
          <p:cNvSpPr txBox="1">
            <a:spLocks/>
          </p:cNvSpPr>
          <p:nvPr/>
        </p:nvSpPr>
        <p:spPr>
          <a:xfrm>
            <a:off x="215941" y="8291475"/>
            <a:ext cx="14955977" cy="2707095"/>
          </a:xfrm>
          <a:prstGeom prst="rect">
            <a:avLst/>
          </a:prstGeom>
        </p:spPr>
        <p:txBody>
          <a:bodyPr lIns="91422" tIns="45712" rIns="91422" bIns="45712"/>
          <a:lstStyle>
            <a:lvl1pPr marL="304804" indent="-304804" algn="l" defTabSz="1219216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Arial Narrow" panose="020B0606020202030204" pitchFamily="34" charset="0"/>
                <a:ea typeface="+mn-ea"/>
                <a:cs typeface="+mn-cs"/>
              </a:defRPr>
            </a:lvl1pPr>
            <a:lvl2pPr marL="914412" indent="-304804" algn="l" defTabSz="1219216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Arial Narrow" panose="020B0606020202030204" pitchFamily="34" charset="0"/>
                <a:ea typeface="+mn-ea"/>
                <a:cs typeface="+mn-cs"/>
              </a:defRPr>
            </a:lvl2pPr>
            <a:lvl3pPr marL="1524020" indent="-304804" algn="l" defTabSz="1219216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 Narrow" panose="020B0606020202030204" pitchFamily="34" charset="0"/>
                <a:ea typeface="+mn-ea"/>
                <a:cs typeface="+mn-cs"/>
              </a:defRPr>
            </a:lvl3pPr>
            <a:lvl4pPr marL="2133629" indent="-304804" algn="l" defTabSz="1219216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 Narrow" panose="020B0606020202030204" pitchFamily="34" charset="0"/>
                <a:ea typeface="+mn-ea"/>
                <a:cs typeface="+mn-cs"/>
              </a:defRPr>
            </a:lvl4pPr>
            <a:lvl5pPr marL="2438432" indent="0" algn="l" defTabSz="1219216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rial Narrow" panose="020B0606020202030204" pitchFamily="34" charset="0"/>
                <a:ea typeface="+mn-ea"/>
                <a:cs typeface="+mn-cs"/>
              </a:defRPr>
            </a:lvl5pPr>
            <a:lvl6pPr marL="3352844" indent="-304804" algn="l" defTabSz="1219216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53" indent="-304804" algn="l" defTabSz="1219216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60" indent="-304804" algn="l" defTabSz="1219216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68" indent="-304804" algn="l" defTabSz="1219216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NL" b="1" dirty="0" smtClean="0">
                <a:solidFill>
                  <a:schemeClr val="accent6">
                    <a:lumMod val="50000"/>
                  </a:schemeClr>
                </a:solidFill>
              </a:rPr>
              <a:t>Lucas Jellema (CTO AMIS &amp; Oracle Developer </a:t>
            </a:r>
            <a:r>
              <a:rPr lang="nl-NL" b="1" dirty="0" err="1" smtClean="0">
                <a:solidFill>
                  <a:schemeClr val="accent6">
                    <a:lumMod val="50000"/>
                  </a:schemeClr>
                </a:solidFill>
              </a:rPr>
              <a:t>Champion</a:t>
            </a:r>
            <a:r>
              <a:rPr lang="nl-NL" b="1" dirty="0" smtClean="0">
                <a:solidFill>
                  <a:schemeClr val="accent6">
                    <a:lumMod val="50000"/>
                  </a:schemeClr>
                </a:solidFill>
              </a:rPr>
              <a:t>)</a:t>
            </a:r>
          </a:p>
          <a:p>
            <a:pPr marL="0" indent="0">
              <a:buNone/>
            </a:pPr>
            <a:r>
              <a:rPr lang="nl-NL" b="1" dirty="0" err="1" smtClean="0">
                <a:solidFill>
                  <a:schemeClr val="accent6">
                    <a:lumMod val="50000"/>
                  </a:schemeClr>
                </a:solidFill>
              </a:rPr>
              <a:t>Sunday</a:t>
            </a:r>
            <a:r>
              <a:rPr lang="nl-NL" b="1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nl-NL" b="1" dirty="0" err="1" smtClean="0">
                <a:solidFill>
                  <a:schemeClr val="accent6">
                    <a:lumMod val="50000"/>
                  </a:schemeClr>
                </a:solidFill>
              </a:rPr>
              <a:t>October</a:t>
            </a:r>
            <a:r>
              <a:rPr lang="nl-NL" b="1" dirty="0" smtClean="0">
                <a:solidFill>
                  <a:schemeClr val="accent6">
                    <a:lumMod val="50000"/>
                  </a:schemeClr>
                </a:solidFill>
              </a:rPr>
              <a:t> 1st, Oracle </a:t>
            </a:r>
            <a:r>
              <a:rPr lang="nl-NL" b="1" dirty="0" err="1" smtClean="0">
                <a:solidFill>
                  <a:schemeClr val="accent6">
                    <a:lumMod val="50000"/>
                  </a:schemeClr>
                </a:solidFill>
              </a:rPr>
              <a:t>OpenWorld</a:t>
            </a:r>
            <a:r>
              <a:rPr lang="nl-NL" b="1" dirty="0" smtClean="0">
                <a:solidFill>
                  <a:schemeClr val="accent6">
                    <a:lumMod val="50000"/>
                  </a:schemeClr>
                </a:solidFill>
              </a:rPr>
              <a:t> 2017, San Francisco</a:t>
            </a:r>
            <a:endParaRPr lang="en-US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941" y="169180"/>
            <a:ext cx="6320532" cy="1991625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7505177" y="4436360"/>
            <a:ext cx="9185819" cy="4447076"/>
          </a:xfrm>
          <a:prstGeom prst="rect">
            <a:avLst/>
          </a:prstGeom>
        </p:spPr>
        <p:txBody>
          <a:bodyPr lIns="91422" tIns="45712" rIns="91422" bIns="45712"/>
          <a:lstStyle>
            <a:lvl1pPr algn="l" defTabSz="121921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cap="all" baseline="0">
                <a:solidFill>
                  <a:schemeClr val="tx1"/>
                </a:solidFill>
                <a:latin typeface="Arial Narrow" panose="020B0606020202030204" pitchFamily="34" charset="0"/>
                <a:ea typeface="+mj-ea"/>
                <a:cs typeface="+mj-cs"/>
              </a:defRPr>
            </a:lvl1pPr>
          </a:lstStyle>
          <a:p>
            <a:endParaRPr lang="nl-NL" sz="7300" dirty="0">
              <a:solidFill>
                <a:srgbClr val="FF0000"/>
              </a:solidFill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7568676" y="4498135"/>
            <a:ext cx="9185819" cy="4447076"/>
          </a:xfrm>
          <a:prstGeom prst="rect">
            <a:avLst/>
          </a:prstGeom>
        </p:spPr>
        <p:txBody>
          <a:bodyPr lIns="91422" tIns="45712" rIns="91422" bIns="45712"/>
          <a:lstStyle>
            <a:defPPr>
              <a:defRPr lang="nl-NL"/>
            </a:defPPr>
            <a:lvl1pPr defTabSz="1219216">
              <a:lnSpc>
                <a:spcPct val="90000"/>
              </a:lnSpc>
              <a:spcBef>
                <a:spcPct val="0"/>
              </a:spcBef>
              <a:buNone/>
              <a:defRPr sz="7300" b="1" cap="all" baseline="0">
                <a:solidFill>
                  <a:srgbClr val="FF0000"/>
                </a:solidFill>
                <a:latin typeface="Arial Narrow" panose="020B0606020202030204" pitchFamily="34" charset="0"/>
                <a:ea typeface="+mj-ea"/>
                <a:cs typeface="+mj-cs"/>
              </a:defRPr>
            </a:lvl1pPr>
          </a:lstStyle>
          <a:p>
            <a:endParaRPr lang="nl-NL" sz="6600" dirty="0"/>
          </a:p>
        </p:txBody>
      </p:sp>
    </p:spTree>
    <p:extLst>
      <p:ext uri="{BB962C8B-B14F-4D97-AF65-F5344CB8AC3E}">
        <p14:creationId xmlns:p14="http://schemas.microsoft.com/office/powerpoint/2010/main" val="2307327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66" t="12333" b="5455"/>
          <a:stretch/>
        </p:blipFill>
        <p:spPr>
          <a:xfrm>
            <a:off x="326572" y="587828"/>
            <a:ext cx="16854336" cy="7955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258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39" t="7504" r="1409" b="22911"/>
          <a:stretch/>
        </p:blipFill>
        <p:spPr>
          <a:xfrm>
            <a:off x="418011" y="418011"/>
            <a:ext cx="17071980" cy="6884126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87827" y="979714"/>
            <a:ext cx="2651761" cy="2037805"/>
          </a:xfrm>
          <a:prstGeom prst="rect">
            <a:avLst/>
          </a:prstGeom>
          <a:noFill/>
          <a:ln w="762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Rectangle 4"/>
          <p:cNvSpPr/>
          <p:nvPr/>
        </p:nvSpPr>
        <p:spPr>
          <a:xfrm>
            <a:off x="587827" y="4625752"/>
            <a:ext cx="2651761" cy="808398"/>
          </a:xfrm>
          <a:prstGeom prst="rect">
            <a:avLst/>
          </a:prstGeom>
          <a:noFill/>
          <a:ln w="762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71769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7771" y="843460"/>
            <a:ext cx="13731006" cy="1346288"/>
          </a:xfrm>
        </p:spPr>
        <p:txBody>
          <a:bodyPr/>
          <a:lstStyle/>
          <a:p>
            <a:r>
              <a:rPr lang="en-US" dirty="0" smtClean="0"/>
              <a:t>Fresh out of the gate (September 2017): </a:t>
            </a:r>
            <a:br>
              <a:rPr lang="en-US" dirty="0" smtClean="0"/>
            </a:br>
            <a:r>
              <a:rPr lang="en-US" dirty="0" smtClean="0"/>
              <a:t>5 brand new Oracle JET developers</a:t>
            </a:r>
            <a:endParaRPr lang="nl-N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72"/>
          <a:stretch/>
        </p:blipFill>
        <p:spPr>
          <a:xfrm>
            <a:off x="666206" y="2261593"/>
            <a:ext cx="9601200" cy="479598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0370" y="1516604"/>
            <a:ext cx="6059226" cy="375672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9658" y="5060445"/>
            <a:ext cx="9116498" cy="43208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Rectangle 8"/>
          <p:cNvSpPr/>
          <p:nvPr/>
        </p:nvSpPr>
        <p:spPr>
          <a:xfrm>
            <a:off x="14708777" y="3762103"/>
            <a:ext cx="1737360" cy="62701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77228" y="7399488"/>
            <a:ext cx="2666738" cy="17654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09127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084" y="384486"/>
            <a:ext cx="11388404" cy="54154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6364" y="4728756"/>
            <a:ext cx="9629024" cy="45737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084" y="6048103"/>
            <a:ext cx="6866509" cy="32544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0914" y="347874"/>
            <a:ext cx="5094473" cy="3820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418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5"/>
          <p:cNvSpPr txBox="1">
            <a:spLocks/>
          </p:cNvSpPr>
          <p:nvPr/>
        </p:nvSpPr>
        <p:spPr>
          <a:xfrm>
            <a:off x="571500" y="4659164"/>
            <a:ext cx="14719300" cy="4824536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SzPct val="115000"/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  <a:t>Blog: 	</a:t>
            </a:r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  <a:hlinkClick r:id="rId2"/>
              </a:rPr>
              <a:t>technology.amis.nl</a:t>
            </a:r>
            <a:endParaRPr lang="en-US" sz="2400" b="1" dirty="0">
              <a:solidFill>
                <a:schemeClr val="accent6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  <a:t>			</a:t>
            </a:r>
          </a:p>
          <a:p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  <a:t>Email: 	</a:t>
            </a:r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  <a:hlinkClick r:id="rId3"/>
              </a:rPr>
              <a:t>lucas.jellema@amis.nl</a:t>
            </a:r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  <a:t/>
            </a:r>
            <a:b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</a:br>
            <a:endParaRPr lang="en-US" sz="2400" b="1" dirty="0" smtClean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  <a:t>         : 	</a:t>
            </a:r>
            <a:r>
              <a:rPr lang="en-US" sz="2400" b="1" dirty="0" err="1" smtClean="0">
                <a:solidFill>
                  <a:schemeClr val="accent6">
                    <a:lumMod val="50000"/>
                  </a:schemeClr>
                </a:solidFill>
              </a:rPr>
              <a:t>lucasjellema</a:t>
            </a:r>
            <a:endParaRPr lang="en-US" sz="2400" b="1" dirty="0" smtClean="0">
              <a:solidFill>
                <a:schemeClr val="accent6">
                  <a:lumMod val="50000"/>
                </a:schemeClr>
              </a:solidFill>
            </a:endParaRPr>
          </a:p>
          <a:p>
            <a:endParaRPr lang="en-US" sz="2400" b="1" dirty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  <a:t>         : 	</a:t>
            </a:r>
            <a:r>
              <a:rPr lang="en-US" sz="2400" b="1" dirty="0" err="1" smtClean="0">
                <a:solidFill>
                  <a:schemeClr val="accent6">
                    <a:lumMod val="50000"/>
                  </a:schemeClr>
                </a:solidFill>
              </a:rPr>
              <a:t>lucas-jellema</a:t>
            </a:r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  <a:t/>
            </a:r>
            <a:b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</a:br>
            <a:endParaRPr lang="en-US" sz="2400" b="1" dirty="0" smtClean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  <a:t>          : </a:t>
            </a:r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  <a:hlinkClick r:id="rId4"/>
              </a:rPr>
              <a:t>www.amis.nl</a:t>
            </a:r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  <a:t>, </a:t>
            </a:r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  <a:hlinkClick r:id="rId5"/>
              </a:rPr>
              <a:t>info@amis.nl</a:t>
            </a:r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  <a:t/>
            </a:r>
            <a:b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</a:br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  <a:t>			+31 306016000</a:t>
            </a:r>
            <a:b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</a:br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  <a:t>          	</a:t>
            </a:r>
            <a:r>
              <a:rPr lang="en-US" sz="2400" b="1" dirty="0" err="1" smtClean="0">
                <a:solidFill>
                  <a:schemeClr val="accent6">
                    <a:lumMod val="50000"/>
                  </a:schemeClr>
                </a:solidFill>
              </a:rPr>
              <a:t>Edisonbaan</a:t>
            </a:r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  <a:t> 15, </a:t>
            </a:r>
            <a:b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</a:br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  <a:t>			</a:t>
            </a:r>
            <a:r>
              <a:rPr lang="en-US" sz="2400" b="1" dirty="0" err="1" smtClean="0">
                <a:solidFill>
                  <a:schemeClr val="accent6">
                    <a:lumMod val="50000"/>
                  </a:schemeClr>
                </a:solidFill>
              </a:rPr>
              <a:t>Nieuwegein</a:t>
            </a:r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  <a:t/>
            </a:r>
            <a:b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</a:br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  <a:t>				</a:t>
            </a:r>
          </a:p>
          <a:p>
            <a:endParaRPr lang="en-US" sz="24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919104" y="6315348"/>
            <a:ext cx="526836" cy="5268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353" y="8155706"/>
            <a:ext cx="914401" cy="319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8" descr="Image result for linked in logo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352" y="7251451"/>
            <a:ext cx="541587" cy="541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437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Overview</a:t>
            </a:r>
            <a:r>
              <a:rPr lang="nl-NL" dirty="0" smtClean="0"/>
              <a:t> AMIS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17701" y="2603500"/>
            <a:ext cx="14541499" cy="6121399"/>
          </a:xfrm>
        </p:spPr>
        <p:txBody>
          <a:bodyPr>
            <a:normAutofit/>
          </a:bodyPr>
          <a:lstStyle/>
          <a:p>
            <a:r>
              <a:rPr lang="nl-NL" dirty="0" smtClean="0"/>
              <a:t>AMIS is Oracle Platinum Partner </a:t>
            </a:r>
            <a:r>
              <a:rPr lang="nl-NL" dirty="0" err="1" smtClean="0"/>
              <a:t>from</a:t>
            </a:r>
            <a:r>
              <a:rPr lang="nl-NL" dirty="0" smtClean="0"/>
              <a:t> The Netherlands</a:t>
            </a:r>
          </a:p>
          <a:p>
            <a:pPr lvl="1"/>
            <a:r>
              <a:rPr lang="nl-NL" dirty="0" err="1" smtClean="0"/>
              <a:t>Founded</a:t>
            </a:r>
            <a:r>
              <a:rPr lang="nl-NL" dirty="0" smtClean="0"/>
              <a:t> in 1991</a:t>
            </a:r>
          </a:p>
          <a:p>
            <a:r>
              <a:rPr lang="nl-NL" dirty="0" err="1" smtClean="0"/>
              <a:t>Providing</a:t>
            </a:r>
            <a:r>
              <a:rPr lang="nl-NL" dirty="0" smtClean="0"/>
              <a:t> consultancy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managed</a:t>
            </a:r>
            <a:r>
              <a:rPr lang="nl-NL" dirty="0" smtClean="0"/>
              <a:t> service </a:t>
            </a:r>
            <a:r>
              <a:rPr lang="nl-NL" dirty="0" err="1" smtClean="0"/>
              <a:t>around</a:t>
            </a:r>
            <a:r>
              <a:rPr lang="nl-NL" dirty="0" smtClean="0"/>
              <a:t> Oracle </a:t>
            </a:r>
            <a:r>
              <a:rPr lang="nl-NL" dirty="0" err="1" smtClean="0"/>
              <a:t>technology</a:t>
            </a:r>
            <a:endParaRPr lang="nl-NL" dirty="0" smtClean="0"/>
          </a:p>
          <a:p>
            <a:pPr lvl="1"/>
            <a:r>
              <a:rPr lang="nl-NL" dirty="0" err="1" smtClean="0"/>
              <a:t>Key</a:t>
            </a:r>
            <a:r>
              <a:rPr lang="nl-NL" dirty="0" smtClean="0"/>
              <a:t> </a:t>
            </a:r>
            <a:r>
              <a:rPr lang="nl-NL" dirty="0" err="1" smtClean="0"/>
              <a:t>proposition</a:t>
            </a:r>
            <a:r>
              <a:rPr lang="nl-NL" dirty="0" smtClean="0"/>
              <a:t>: SaaS </a:t>
            </a:r>
            <a:r>
              <a:rPr lang="nl-NL" dirty="0" err="1" smtClean="0"/>
              <a:t>enablement</a:t>
            </a:r>
            <a:endParaRPr lang="nl-NL" dirty="0" smtClean="0"/>
          </a:p>
          <a:p>
            <a:r>
              <a:rPr lang="nl-NL" dirty="0" smtClean="0"/>
              <a:t>Long </a:t>
            </a:r>
            <a:r>
              <a:rPr lang="nl-NL" dirty="0" err="1" smtClean="0"/>
              <a:t>history</a:t>
            </a:r>
            <a:r>
              <a:rPr lang="nl-NL" dirty="0" smtClean="0"/>
              <a:t> of </a:t>
            </a:r>
            <a:r>
              <a:rPr lang="nl-NL" dirty="0" err="1" smtClean="0"/>
              <a:t>embracing</a:t>
            </a:r>
            <a:r>
              <a:rPr lang="nl-NL" dirty="0" smtClean="0"/>
              <a:t> </a:t>
            </a:r>
            <a:r>
              <a:rPr lang="nl-NL" dirty="0" err="1" smtClean="0"/>
              <a:t>the</a:t>
            </a:r>
            <a:r>
              <a:rPr lang="nl-NL" dirty="0" smtClean="0"/>
              <a:t> </a:t>
            </a:r>
            <a:r>
              <a:rPr lang="nl-NL" dirty="0" err="1" smtClean="0"/>
              <a:t>future</a:t>
            </a:r>
            <a:endParaRPr lang="nl-NL" dirty="0" smtClean="0"/>
          </a:p>
          <a:p>
            <a:pPr lvl="1"/>
            <a:r>
              <a:rPr lang="nl-NL" dirty="0" smtClean="0"/>
              <a:t>Oracle Forms, Open Source Java</a:t>
            </a:r>
            <a:r>
              <a:rPr lang="nl-NL" dirty="0"/>
              <a:t>, ADF, </a:t>
            </a:r>
            <a:r>
              <a:rPr lang="nl-NL" dirty="0" err="1"/>
              <a:t>Rich</a:t>
            </a:r>
            <a:r>
              <a:rPr lang="nl-NL" dirty="0"/>
              <a:t> </a:t>
            </a:r>
            <a:r>
              <a:rPr lang="nl-NL" dirty="0" smtClean="0"/>
              <a:t>Web Client (HTML5, </a:t>
            </a:r>
            <a:r>
              <a:rPr lang="nl-NL" dirty="0" err="1" smtClean="0"/>
              <a:t>Angular</a:t>
            </a:r>
            <a:r>
              <a:rPr lang="nl-NL" dirty="0" smtClean="0"/>
              <a:t>, </a:t>
            </a:r>
            <a:r>
              <a:rPr lang="nl-NL" dirty="0" err="1" smtClean="0"/>
              <a:t>Ionic</a:t>
            </a:r>
            <a:r>
              <a:rPr lang="nl-NL" dirty="0" smtClean="0"/>
              <a:t>), JET, VBCS</a:t>
            </a:r>
          </a:p>
          <a:p>
            <a:r>
              <a:rPr lang="nl-NL" dirty="0" err="1" smtClean="0"/>
              <a:t>Eager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share </a:t>
            </a:r>
            <a:r>
              <a:rPr lang="nl-NL" dirty="0" err="1" smtClean="0"/>
              <a:t>knowledge</a:t>
            </a:r>
            <a:endParaRPr lang="nl-NL" dirty="0" smtClean="0"/>
          </a:p>
          <a:p>
            <a:pPr lvl="1"/>
            <a:r>
              <a:rPr lang="nl-NL" dirty="0" smtClean="0"/>
              <a:t>technology.amis.nl/blog (</a:t>
            </a:r>
            <a:r>
              <a:rPr lang="nl-NL" dirty="0" err="1" smtClean="0"/>
              <a:t>since</a:t>
            </a:r>
            <a:r>
              <a:rPr lang="nl-NL" dirty="0" smtClean="0"/>
              <a:t> 2004, 3000 </a:t>
            </a:r>
            <a:r>
              <a:rPr lang="nl-NL" dirty="0" err="1" smtClean="0"/>
              <a:t>articles</a:t>
            </a:r>
            <a:r>
              <a:rPr lang="nl-NL" dirty="0" smtClean="0"/>
              <a:t>, 6000 </a:t>
            </a:r>
            <a:r>
              <a:rPr lang="nl-NL" dirty="0" err="1" smtClean="0"/>
              <a:t>visitors.day</a:t>
            </a:r>
            <a:r>
              <a:rPr lang="nl-NL" dirty="0" smtClean="0"/>
              <a:t>)</a:t>
            </a:r>
          </a:p>
          <a:p>
            <a:pPr lvl="1"/>
            <a:r>
              <a:rPr lang="nl-NL" dirty="0" smtClean="0"/>
              <a:t>9 </a:t>
            </a:r>
            <a:r>
              <a:rPr lang="nl-NL" dirty="0" err="1" smtClean="0"/>
              <a:t>sessions</a:t>
            </a:r>
            <a:r>
              <a:rPr lang="nl-NL" dirty="0" smtClean="0"/>
              <a:t> at OOW 2017</a:t>
            </a:r>
          </a:p>
          <a:p>
            <a:r>
              <a:rPr lang="nl-NL" dirty="0" smtClean="0"/>
              <a:t>Cloud is </a:t>
            </a:r>
            <a:r>
              <a:rPr lang="nl-NL" dirty="0" err="1" smtClean="0"/>
              <a:t>where</a:t>
            </a:r>
            <a:r>
              <a:rPr lang="nl-NL" dirty="0" smtClean="0"/>
              <a:t> we are </a:t>
            </a:r>
            <a:r>
              <a:rPr lang="nl-NL" dirty="0" err="1" smtClean="0"/>
              <a:t>going</a:t>
            </a:r>
            <a:r>
              <a:rPr lang="nl-NL" dirty="0" smtClean="0"/>
              <a:t> </a:t>
            </a:r>
          </a:p>
          <a:p>
            <a:endParaRPr lang="nl-NL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7891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AMIS </a:t>
            </a:r>
            <a:r>
              <a:rPr lang="nl-NL" dirty="0" err="1" smtClean="0"/>
              <a:t>and</a:t>
            </a:r>
            <a:r>
              <a:rPr lang="nl-NL" dirty="0" smtClean="0"/>
              <a:t> Oracle </a:t>
            </a:r>
            <a:r>
              <a:rPr lang="nl-NL" dirty="0" err="1" smtClean="0"/>
              <a:t>JEt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17701" y="2603500"/>
            <a:ext cx="13722349" cy="6292849"/>
          </a:xfrm>
        </p:spPr>
        <p:txBody>
          <a:bodyPr>
            <a:normAutofit fontScale="92500" lnSpcReduction="10000"/>
          </a:bodyPr>
          <a:lstStyle/>
          <a:p>
            <a:r>
              <a:rPr lang="nl-NL" dirty="0" smtClean="0"/>
              <a:t>First </a:t>
            </a:r>
            <a:r>
              <a:rPr lang="nl-NL" dirty="0" err="1" smtClean="0"/>
              <a:t>formal</a:t>
            </a:r>
            <a:r>
              <a:rPr lang="nl-NL" dirty="0" smtClean="0"/>
              <a:t> </a:t>
            </a:r>
            <a:r>
              <a:rPr lang="nl-NL" dirty="0" err="1" smtClean="0"/>
              <a:t>encounter</a:t>
            </a:r>
            <a:r>
              <a:rPr lang="nl-NL" dirty="0" smtClean="0"/>
              <a:t> – Oracle </a:t>
            </a:r>
            <a:r>
              <a:rPr lang="nl-NL" dirty="0" err="1" smtClean="0"/>
              <a:t>OpenWorld</a:t>
            </a:r>
            <a:r>
              <a:rPr lang="nl-NL" dirty="0" smtClean="0"/>
              <a:t> 2015</a:t>
            </a:r>
          </a:p>
          <a:p>
            <a:r>
              <a:rPr lang="nl-NL" dirty="0" err="1" smtClean="0"/>
              <a:t>Explored</a:t>
            </a:r>
            <a:r>
              <a:rPr lang="nl-NL" dirty="0" smtClean="0"/>
              <a:t> </a:t>
            </a:r>
            <a:r>
              <a:rPr lang="nl-NL" dirty="0" err="1" smtClean="0"/>
              <a:t>early</a:t>
            </a:r>
            <a:r>
              <a:rPr lang="nl-NL" dirty="0" smtClean="0"/>
              <a:t> previews – </a:t>
            </a:r>
            <a:r>
              <a:rPr lang="nl-NL" dirty="0" err="1" smtClean="0"/>
              <a:t>internal</a:t>
            </a:r>
            <a:r>
              <a:rPr lang="nl-NL" dirty="0" smtClean="0"/>
              <a:t> workshop, </a:t>
            </a:r>
            <a:r>
              <a:rPr lang="nl-NL" dirty="0" err="1" smtClean="0"/>
              <a:t>external</a:t>
            </a:r>
            <a:r>
              <a:rPr lang="nl-NL" dirty="0" smtClean="0"/>
              <a:t> community </a:t>
            </a:r>
            <a:r>
              <a:rPr lang="nl-NL" dirty="0" err="1" smtClean="0"/>
              <a:t>sessions</a:t>
            </a:r>
            <a:endParaRPr lang="nl-NL" dirty="0" smtClean="0"/>
          </a:p>
          <a:p>
            <a:r>
              <a:rPr lang="nl-NL" dirty="0" err="1" smtClean="0"/>
              <a:t>Participated</a:t>
            </a:r>
            <a:r>
              <a:rPr lang="nl-NL" dirty="0" smtClean="0"/>
              <a:t> in </a:t>
            </a:r>
            <a:r>
              <a:rPr lang="nl-NL" dirty="0" err="1" smtClean="0"/>
              <a:t>MOOCs</a:t>
            </a:r>
            <a:r>
              <a:rPr lang="nl-NL" dirty="0" smtClean="0"/>
              <a:t>, </a:t>
            </a:r>
            <a:r>
              <a:rPr lang="nl-NL" dirty="0" err="1" smtClean="0"/>
              <a:t>published</a:t>
            </a:r>
            <a:r>
              <a:rPr lang="nl-NL" dirty="0" smtClean="0"/>
              <a:t> </a:t>
            </a:r>
            <a:r>
              <a:rPr lang="nl-NL" dirty="0" err="1" smtClean="0"/>
              <a:t>some</a:t>
            </a:r>
            <a:r>
              <a:rPr lang="nl-NL" dirty="0" smtClean="0"/>
              <a:t> blog </a:t>
            </a:r>
            <a:r>
              <a:rPr lang="nl-NL" dirty="0" err="1" smtClean="0"/>
              <a:t>articles</a:t>
            </a:r>
            <a:endParaRPr lang="nl-NL" dirty="0" smtClean="0"/>
          </a:p>
          <a:p>
            <a:pPr lvl="1"/>
            <a:r>
              <a:rPr lang="en-US" dirty="0" smtClean="0"/>
              <a:t>Extended Nested Data Grid, how to create JS Fiddle, Client Side Event Bus, …</a:t>
            </a:r>
            <a:endParaRPr lang="nl-NL" dirty="0" smtClean="0"/>
          </a:p>
          <a:p>
            <a:r>
              <a:rPr lang="nl-NL" dirty="0" smtClean="0"/>
              <a:t>Prototype </a:t>
            </a:r>
            <a:r>
              <a:rPr lang="nl-NL" dirty="0" err="1" smtClean="0"/>
              <a:t>for</a:t>
            </a:r>
            <a:r>
              <a:rPr lang="nl-NL" dirty="0" smtClean="0"/>
              <a:t> customer (2016): User Interface </a:t>
            </a:r>
            <a:r>
              <a:rPr lang="nl-NL" dirty="0" err="1" smtClean="0"/>
              <a:t>embedded</a:t>
            </a:r>
            <a:r>
              <a:rPr lang="nl-NL" dirty="0" smtClean="0"/>
              <a:t> in JD Edwards </a:t>
            </a:r>
            <a:br>
              <a:rPr lang="nl-NL" dirty="0" smtClean="0"/>
            </a:br>
            <a:r>
              <a:rPr lang="nl-NL" dirty="0" err="1" smtClean="0"/>
              <a:t>with</a:t>
            </a:r>
            <a:r>
              <a:rPr lang="nl-NL" dirty="0" smtClean="0"/>
              <a:t> data </a:t>
            </a:r>
            <a:r>
              <a:rPr lang="nl-NL" dirty="0" err="1" smtClean="0"/>
              <a:t>from</a:t>
            </a:r>
            <a:r>
              <a:rPr lang="nl-NL" dirty="0" smtClean="0"/>
              <a:t> </a:t>
            </a:r>
            <a:r>
              <a:rPr lang="nl-NL" dirty="0" err="1" smtClean="0"/>
              <a:t>custom</a:t>
            </a:r>
            <a:r>
              <a:rPr lang="nl-NL" dirty="0" smtClean="0"/>
              <a:t> database, JD Edwards </a:t>
            </a:r>
            <a:r>
              <a:rPr lang="nl-NL" dirty="0" err="1" smtClean="0"/>
              <a:t>and</a:t>
            </a:r>
            <a:r>
              <a:rPr lang="nl-NL" dirty="0" smtClean="0"/>
              <a:t> OTM</a:t>
            </a:r>
          </a:p>
          <a:p>
            <a:r>
              <a:rPr lang="nl-NL" dirty="0" err="1" smtClean="0"/>
              <a:t>Production</a:t>
            </a:r>
            <a:r>
              <a:rPr lang="nl-NL" dirty="0" smtClean="0"/>
              <a:t> </a:t>
            </a:r>
            <a:r>
              <a:rPr lang="nl-NL" dirty="0" err="1" smtClean="0"/>
              <a:t>application</a:t>
            </a:r>
            <a:r>
              <a:rPr lang="nl-NL" dirty="0" smtClean="0"/>
              <a:t> </a:t>
            </a:r>
            <a:r>
              <a:rPr lang="nl-NL" dirty="0" err="1" smtClean="0"/>
              <a:t>for</a:t>
            </a:r>
            <a:r>
              <a:rPr lang="nl-NL" dirty="0" smtClean="0"/>
              <a:t> customer (2017): </a:t>
            </a:r>
            <a:endParaRPr lang="nl-NL" dirty="0"/>
          </a:p>
          <a:p>
            <a:pPr lvl="1"/>
            <a:r>
              <a:rPr lang="nl-NL" dirty="0" smtClean="0"/>
              <a:t>User Interface </a:t>
            </a:r>
            <a:r>
              <a:rPr lang="nl-NL" dirty="0" err="1" smtClean="0"/>
              <a:t>embedded</a:t>
            </a:r>
            <a:r>
              <a:rPr lang="nl-NL" dirty="0" smtClean="0"/>
              <a:t> in Oracle </a:t>
            </a:r>
            <a:r>
              <a:rPr lang="nl-NL" dirty="0" err="1" smtClean="0"/>
              <a:t>WebCenter</a:t>
            </a:r>
            <a:r>
              <a:rPr lang="nl-NL" dirty="0" smtClean="0"/>
              <a:t> Portal – </a:t>
            </a:r>
            <a:br>
              <a:rPr lang="nl-NL" dirty="0" smtClean="0"/>
            </a:br>
            <a:r>
              <a:rPr lang="nl-NL" dirty="0" err="1" smtClean="0"/>
              <a:t>visualization</a:t>
            </a:r>
            <a:r>
              <a:rPr lang="nl-NL" dirty="0" smtClean="0"/>
              <a:t> of complex data </a:t>
            </a:r>
            <a:r>
              <a:rPr lang="nl-NL" dirty="0" err="1" smtClean="0"/>
              <a:t>from</a:t>
            </a:r>
            <a:r>
              <a:rPr lang="nl-NL" dirty="0" smtClean="0"/>
              <a:t> ERP system (</a:t>
            </a:r>
            <a:r>
              <a:rPr lang="nl-NL" dirty="0" err="1" smtClean="0"/>
              <a:t>exposed</a:t>
            </a:r>
            <a:r>
              <a:rPr lang="nl-NL" dirty="0" smtClean="0"/>
              <a:t> </a:t>
            </a:r>
            <a:r>
              <a:rPr lang="nl-NL" dirty="0" err="1" smtClean="0"/>
              <a:t>through</a:t>
            </a:r>
            <a:r>
              <a:rPr lang="nl-NL" dirty="0" smtClean="0"/>
              <a:t> </a:t>
            </a:r>
            <a:r>
              <a:rPr lang="nl-NL" dirty="0" err="1" smtClean="0"/>
              <a:t>Elastic</a:t>
            </a:r>
            <a:r>
              <a:rPr lang="nl-NL" dirty="0" smtClean="0"/>
              <a:t> Search Index)</a:t>
            </a:r>
          </a:p>
          <a:p>
            <a:r>
              <a:rPr lang="nl-NL" dirty="0" err="1" smtClean="0"/>
              <a:t>Started</a:t>
            </a:r>
            <a:r>
              <a:rPr lang="nl-NL" dirty="0" smtClean="0"/>
              <a:t> Enterprise UI unit </a:t>
            </a:r>
            <a:r>
              <a:rPr lang="nl-NL" dirty="0" err="1" smtClean="0"/>
              <a:t>for</a:t>
            </a:r>
            <a:r>
              <a:rPr lang="nl-NL" dirty="0" smtClean="0"/>
              <a:t> </a:t>
            </a:r>
            <a:r>
              <a:rPr lang="nl-NL" dirty="0" err="1" smtClean="0"/>
              <a:t>Rich</a:t>
            </a:r>
            <a:r>
              <a:rPr lang="nl-NL" dirty="0" smtClean="0"/>
              <a:t> Web Client development – </a:t>
            </a:r>
            <a:r>
              <a:rPr lang="nl-NL" dirty="0" err="1" smtClean="0"/>
              <a:t>focusing</a:t>
            </a:r>
            <a:r>
              <a:rPr lang="nl-NL" dirty="0" smtClean="0"/>
              <a:t> on Oracle JET&amp; HTML5/</a:t>
            </a:r>
            <a:r>
              <a:rPr lang="nl-NL" dirty="0" err="1" smtClean="0"/>
              <a:t>JavaScript</a:t>
            </a:r>
            <a:r>
              <a:rPr lang="nl-NL" dirty="0" smtClean="0"/>
              <a:t>/</a:t>
            </a:r>
            <a:r>
              <a:rPr lang="nl-NL" dirty="0" err="1" smtClean="0"/>
              <a:t>APIs</a:t>
            </a:r>
            <a:r>
              <a:rPr lang="nl-NL" dirty="0" smtClean="0"/>
              <a:t> (</a:t>
            </a:r>
            <a:r>
              <a:rPr lang="nl-NL" dirty="0" err="1" smtClean="0"/>
              <a:t>mainly</a:t>
            </a:r>
            <a:r>
              <a:rPr lang="nl-NL" dirty="0" smtClean="0"/>
              <a:t> </a:t>
            </a:r>
            <a:r>
              <a:rPr lang="nl-NL" dirty="0" err="1" smtClean="0"/>
              <a:t>for</a:t>
            </a:r>
            <a:r>
              <a:rPr lang="nl-NL" dirty="0" smtClean="0"/>
              <a:t> </a:t>
            </a:r>
            <a:r>
              <a:rPr lang="nl-NL" i="1" dirty="0" smtClean="0"/>
              <a:t>SaaS Enablement</a:t>
            </a:r>
            <a:r>
              <a:rPr lang="nl-NL" dirty="0" smtClean="0"/>
              <a:t>)</a:t>
            </a:r>
          </a:p>
          <a:p>
            <a:pPr marL="609488" lvl="1" indent="0">
              <a:buNone/>
            </a:pPr>
            <a:r>
              <a:rPr lang="nl-NL" dirty="0" smtClean="0"/>
              <a:t>September 2017: </a:t>
            </a:r>
            <a:r>
              <a:rPr lang="nl-NL" dirty="0" err="1" smtClean="0"/>
              <a:t>Trained</a:t>
            </a:r>
            <a:r>
              <a:rPr lang="nl-NL" dirty="0" smtClean="0"/>
              <a:t> five new </a:t>
            </a:r>
            <a:r>
              <a:rPr lang="nl-NL" dirty="0" err="1" smtClean="0"/>
              <a:t>hires</a:t>
            </a:r>
            <a:r>
              <a:rPr lang="nl-NL" dirty="0" smtClean="0"/>
              <a:t> on Oracle JET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17831" y="76200"/>
            <a:ext cx="2446232" cy="6881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713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7770" y="843460"/>
            <a:ext cx="15462379" cy="1346288"/>
          </a:xfrm>
        </p:spPr>
        <p:txBody>
          <a:bodyPr/>
          <a:lstStyle/>
          <a:p>
            <a:r>
              <a:rPr lang="en-US" dirty="0" smtClean="0"/>
              <a:t>CASE: Oracle JET for user interfaces on top of ERP &amp; SaaS – for example JD Edwards</a:t>
            </a:r>
            <a:endParaRPr lang="nl-NL" dirty="0"/>
          </a:p>
        </p:txBody>
      </p:sp>
      <p:pic>
        <p:nvPicPr>
          <p:cNvPr id="1028" name="Picture 4" descr="C:\Users\lucas_j\AppData\Local\Temp\SNAGHTML181e2b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6175" y="2152650"/>
            <a:ext cx="15293974" cy="7369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992" y="4433453"/>
            <a:ext cx="2363480" cy="11414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33850" y="5837611"/>
            <a:ext cx="2360050" cy="14160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Flowchart: Magnetic Disk 5"/>
          <p:cNvSpPr/>
          <p:nvPr/>
        </p:nvSpPr>
        <p:spPr>
          <a:xfrm>
            <a:off x="16440149" y="7399487"/>
            <a:ext cx="775855" cy="401782"/>
          </a:xfrm>
          <a:prstGeom prst="flowChartMagneticDisk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Flowchart: Magnetic Disk 6"/>
          <p:cNvSpPr/>
          <p:nvPr/>
        </p:nvSpPr>
        <p:spPr>
          <a:xfrm>
            <a:off x="286117" y="5656429"/>
            <a:ext cx="775855" cy="401782"/>
          </a:xfrm>
          <a:prstGeom prst="flowChartMagneticDisk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Rectangle 4"/>
          <p:cNvSpPr/>
          <p:nvPr/>
        </p:nvSpPr>
        <p:spPr>
          <a:xfrm>
            <a:off x="1330036" y="8035636"/>
            <a:ext cx="2396837" cy="872837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Custom App</a:t>
            </a:r>
            <a:endParaRPr lang="nl-NL" dirty="0"/>
          </a:p>
        </p:txBody>
      </p:sp>
      <p:sp>
        <p:nvSpPr>
          <p:cNvPr id="9" name="Flowchart: Magnetic Disk 8"/>
          <p:cNvSpPr/>
          <p:nvPr/>
        </p:nvSpPr>
        <p:spPr>
          <a:xfrm>
            <a:off x="3035221" y="8813740"/>
            <a:ext cx="775855" cy="401782"/>
          </a:xfrm>
          <a:prstGeom prst="flowChartMagneticDisk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48965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7771" y="843460"/>
            <a:ext cx="14671532" cy="1346288"/>
          </a:xfrm>
        </p:spPr>
        <p:txBody>
          <a:bodyPr/>
          <a:lstStyle/>
          <a:p>
            <a:r>
              <a:rPr lang="en-US" dirty="0" smtClean="0"/>
              <a:t>Applied and extended </a:t>
            </a:r>
            <a:br>
              <a:rPr lang="en-US" dirty="0" smtClean="0"/>
            </a:br>
            <a:r>
              <a:rPr lang="en-US" dirty="0" smtClean="0"/>
              <a:t>the nested [header] data grid (and shared)</a:t>
            </a:r>
            <a:endParaRPr lang="nl-N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4" name="Picture 3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754" y="2477131"/>
            <a:ext cx="9502964" cy="677476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1400" y="3740714"/>
            <a:ext cx="10058400" cy="3453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012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JS Fiddle for Oracle JET</a:t>
            </a:r>
            <a:br>
              <a:rPr lang="en-US" dirty="0" smtClean="0"/>
            </a:br>
            <a:r>
              <a:rPr lang="en-US" dirty="0" smtClean="0"/>
              <a:t>Sharing </a:t>
            </a:r>
            <a:r>
              <a:rPr lang="en-US" i="1" dirty="0" smtClean="0"/>
              <a:t>extended nested data grid</a:t>
            </a:r>
            <a:endParaRPr lang="nl-NL" i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4" name="Picture 3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9221" y="2369518"/>
            <a:ext cx="14631668" cy="69957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17707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7771" y="843460"/>
            <a:ext cx="13884068" cy="1346288"/>
          </a:xfrm>
        </p:spPr>
        <p:txBody>
          <a:bodyPr/>
          <a:lstStyle/>
          <a:p>
            <a:r>
              <a:rPr lang="en-US" dirty="0" smtClean="0"/>
              <a:t>Case: [data from] On premises 3</a:t>
            </a:r>
            <a:r>
              <a:rPr lang="en-US" baseline="30000" dirty="0" smtClean="0"/>
              <a:t>rd</a:t>
            </a:r>
            <a:r>
              <a:rPr lang="en-US" dirty="0" smtClean="0"/>
              <a:t> party ERP needs to be exposed in tailor made UI</a:t>
            </a:r>
            <a:endParaRPr lang="nl-NL" dirty="0"/>
          </a:p>
        </p:txBody>
      </p:sp>
      <p:sp>
        <p:nvSpPr>
          <p:cNvPr id="5" name="Footer Placeholder 1"/>
          <p:cNvSpPr txBox="1">
            <a:spLocks/>
          </p:cNvSpPr>
          <p:nvPr/>
        </p:nvSpPr>
        <p:spPr>
          <a:xfrm>
            <a:off x="5743853" y="6735861"/>
            <a:ext cx="5787819" cy="175909"/>
          </a:xfrm>
          <a:prstGeom prst="rect">
            <a:avLst/>
          </a:prstGeom>
        </p:spPr>
        <p:txBody>
          <a:bodyPr/>
          <a:lstStyle>
            <a:defPPr>
              <a:defRPr lang="nl-NL"/>
            </a:defPPr>
            <a:lvl1pPr marL="0" algn="l" defTabSz="125376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6882" algn="l" defTabSz="125376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3763" algn="l" defTabSz="125376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80645" algn="l" defTabSz="125376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507526" algn="l" defTabSz="125376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134409" algn="l" defTabSz="125376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761291" algn="l" defTabSz="125376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88172" algn="l" defTabSz="125376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015055" algn="l" defTabSz="125376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nl-NL" sz="6000" dirty="0"/>
          </a:p>
        </p:txBody>
      </p:sp>
      <p:sp>
        <p:nvSpPr>
          <p:cNvPr id="6" name="Slide Number Placeholder 2"/>
          <p:cNvSpPr txBox="1">
            <a:spLocks/>
          </p:cNvSpPr>
          <p:nvPr/>
        </p:nvSpPr>
        <p:spPr>
          <a:xfrm>
            <a:off x="9055854" y="6735861"/>
            <a:ext cx="257236" cy="175909"/>
          </a:xfrm>
          <a:prstGeom prst="rect">
            <a:avLst/>
          </a:prstGeom>
        </p:spPr>
        <p:txBody>
          <a:bodyPr/>
          <a:lstStyle>
            <a:defPPr>
              <a:defRPr lang="nl-NL"/>
            </a:defPPr>
            <a:lvl1pPr marL="0" algn="l" defTabSz="125376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6882" algn="l" defTabSz="125376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3763" algn="l" defTabSz="125376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80645" algn="l" defTabSz="125376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507526" algn="l" defTabSz="125376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134409" algn="l" defTabSz="125376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761291" algn="l" defTabSz="125376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88172" algn="l" defTabSz="125376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015055" algn="l" defTabSz="1253763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nl-NL" sz="6000" dirty="0"/>
          </a:p>
        </p:txBody>
      </p:sp>
      <p:grpSp>
        <p:nvGrpSpPr>
          <p:cNvPr id="7" name="Canvas 108"/>
          <p:cNvGrpSpPr/>
          <p:nvPr/>
        </p:nvGrpSpPr>
        <p:grpSpPr>
          <a:xfrm>
            <a:off x="775854" y="2730081"/>
            <a:ext cx="16334510" cy="6303088"/>
            <a:chOff x="0" y="0"/>
            <a:chExt cx="6142355" cy="3147060"/>
          </a:xfrm>
        </p:grpSpPr>
        <p:sp>
          <p:nvSpPr>
            <p:cNvPr id="8" name="Rechthoek 7"/>
            <p:cNvSpPr/>
            <p:nvPr/>
          </p:nvSpPr>
          <p:spPr>
            <a:xfrm>
              <a:off x="0" y="0"/>
              <a:ext cx="6142355" cy="3147060"/>
            </a:xfrm>
            <a:prstGeom prst="rect">
              <a:avLst/>
            </a:prstGeom>
          </p:spPr>
        </p:sp>
        <p:sp>
          <p:nvSpPr>
            <p:cNvPr id="9" name="Text Box 10"/>
            <p:cNvSpPr txBox="1"/>
            <p:nvPr/>
          </p:nvSpPr>
          <p:spPr>
            <a:xfrm>
              <a:off x="1390945" y="553380"/>
              <a:ext cx="646430" cy="863600"/>
            </a:xfrm>
            <a:prstGeom prst="rect">
              <a:avLst/>
            </a:pr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ts val="1400"/>
                </a:lnSpc>
                <a:spcAft>
                  <a:spcPts val="0"/>
                </a:spcAft>
              </a:pPr>
              <a:r>
                <a:rPr lang="nl-NL" sz="2000">
                  <a:effectLst/>
                  <a:ea typeface="Times New Roman" panose="02020603050405020304" pitchFamily="18" charset="0"/>
                </a:rPr>
                <a:t> </a:t>
              </a:r>
              <a:endParaRPr lang="nl-NL" sz="36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cxnSp>
          <p:nvCxnSpPr>
            <p:cNvPr id="10" name="Straight Arrow Connector 234"/>
            <p:cNvCxnSpPr/>
            <p:nvPr/>
          </p:nvCxnSpPr>
          <p:spPr>
            <a:xfrm flipV="1">
              <a:off x="2092620" y="835320"/>
              <a:ext cx="446405" cy="635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  <p:cxnSp>
          <p:nvCxnSpPr>
            <p:cNvPr id="11" name="Straight Arrow Connector 235"/>
            <p:cNvCxnSpPr/>
            <p:nvPr/>
          </p:nvCxnSpPr>
          <p:spPr>
            <a:xfrm flipV="1">
              <a:off x="851830" y="966130"/>
              <a:ext cx="455930" cy="0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2" name="Text Box 19"/>
            <p:cNvSpPr txBox="1"/>
            <p:nvPr/>
          </p:nvSpPr>
          <p:spPr>
            <a:xfrm>
              <a:off x="5079790" y="536235"/>
              <a:ext cx="792480" cy="1119505"/>
            </a:xfrm>
            <a:prstGeom prst="rect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ts val="1400"/>
                </a:lnSpc>
                <a:spcAft>
                  <a:spcPts val="0"/>
                </a:spcAft>
              </a:pPr>
              <a:r>
                <a:rPr lang="nl-NL" sz="2800" dirty="0" smtClean="0">
                  <a:effectLst/>
                  <a:ea typeface="Arial" panose="020B0604020202020204" pitchFamily="34" charset="0"/>
                </a:rPr>
                <a:t>IFS</a:t>
              </a:r>
            </a:p>
            <a:p>
              <a:pPr algn="ctr">
                <a:lnSpc>
                  <a:spcPts val="1400"/>
                </a:lnSpc>
                <a:spcAft>
                  <a:spcPts val="0"/>
                </a:spcAft>
              </a:pPr>
              <a:r>
                <a:rPr lang="nl-NL" sz="2800" dirty="0">
                  <a:effectLst/>
                  <a:ea typeface="Arial" panose="020B0604020202020204" pitchFamily="34" charset="0"/>
                </a:rPr>
                <a:t/>
              </a:r>
              <a:br>
                <a:rPr lang="nl-NL" sz="2800" dirty="0">
                  <a:effectLst/>
                  <a:ea typeface="Arial" panose="020B0604020202020204" pitchFamily="34" charset="0"/>
                </a:rPr>
              </a:br>
              <a:r>
                <a:rPr lang="nl-NL" sz="2800" dirty="0" err="1" smtClean="0">
                  <a:effectLst/>
                  <a:ea typeface="Arial" panose="020B0604020202020204" pitchFamily="34" charset="0"/>
                </a:rPr>
                <a:t>Back-end</a:t>
              </a:r>
              <a:endParaRPr lang="nl-NL" sz="2800" dirty="0" smtClean="0">
                <a:effectLst/>
                <a:ea typeface="Arial" panose="020B0604020202020204" pitchFamily="34" charset="0"/>
              </a:endParaRPr>
            </a:p>
            <a:p>
              <a:pPr algn="ctr">
                <a:lnSpc>
                  <a:spcPts val="1400"/>
                </a:lnSpc>
                <a:spcAft>
                  <a:spcPts val="0"/>
                </a:spcAft>
              </a:pPr>
              <a:endParaRPr lang="nl-NL" sz="2800" dirty="0">
                <a:ea typeface="Arial" panose="020B0604020202020204" pitchFamily="34" charset="0"/>
              </a:endParaRPr>
            </a:p>
            <a:p>
              <a:pPr algn="ctr">
                <a:lnSpc>
                  <a:spcPts val="1400"/>
                </a:lnSpc>
                <a:spcAft>
                  <a:spcPts val="0"/>
                </a:spcAft>
              </a:pPr>
              <a:r>
                <a:rPr lang="nl-NL" sz="2800" dirty="0" smtClean="0">
                  <a:effectLst/>
                  <a:ea typeface="Arial" panose="020B0604020202020204" pitchFamily="34" charset="0"/>
                </a:rPr>
                <a:t>System</a:t>
              </a:r>
              <a:endParaRPr lang="nl-NL" sz="4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grpSp>
          <p:nvGrpSpPr>
            <p:cNvPr id="13" name="Group 237"/>
            <p:cNvGrpSpPr/>
            <p:nvPr/>
          </p:nvGrpSpPr>
          <p:grpSpPr>
            <a:xfrm>
              <a:off x="263820" y="529885"/>
              <a:ext cx="515620" cy="829311"/>
              <a:chOff x="83820" y="349885"/>
              <a:chExt cx="517513" cy="829540"/>
            </a:xfrm>
          </p:grpSpPr>
          <p:pic>
            <p:nvPicPr>
              <p:cNvPr id="59" name="Picture 283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820" y="843042"/>
                <a:ext cx="517513" cy="336383"/>
              </a:xfrm>
              <a:prstGeom prst="rect">
                <a:avLst/>
              </a:prstGeom>
            </p:spPr>
          </p:pic>
          <p:pic>
            <p:nvPicPr>
              <p:cNvPr id="60" name="Picture 284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0209" y="349885"/>
                <a:ext cx="443024" cy="412751"/>
              </a:xfrm>
              <a:prstGeom prst="rect">
                <a:avLst/>
              </a:prstGeom>
            </p:spPr>
          </p:pic>
        </p:grpSp>
        <p:cxnSp>
          <p:nvCxnSpPr>
            <p:cNvPr id="14" name="Straight Arrow Connector 238"/>
            <p:cNvCxnSpPr/>
            <p:nvPr/>
          </p:nvCxnSpPr>
          <p:spPr>
            <a:xfrm>
              <a:off x="4320835" y="1367450"/>
              <a:ext cx="250190" cy="0"/>
            </a:xfrm>
            <a:prstGeom prst="straightConnector1">
              <a:avLst/>
            </a:prstGeom>
            <a:ln>
              <a:headEnd type="arrow"/>
              <a:tailEnd type="none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  <p:sp>
          <p:nvSpPr>
            <p:cNvPr id="15" name="Flowchart: Magnetic Disk 239"/>
            <p:cNvSpPr/>
            <p:nvPr/>
          </p:nvSpPr>
          <p:spPr>
            <a:xfrm>
              <a:off x="2579030" y="432095"/>
              <a:ext cx="665480" cy="1161415"/>
            </a:xfrm>
            <a:prstGeom prst="flowChartMagneticDisk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ts val="1400"/>
                </a:lnSpc>
                <a:spcAft>
                  <a:spcPts val="0"/>
                </a:spcAft>
              </a:pPr>
              <a:r>
                <a:rPr lang="nl-NL" sz="2000">
                  <a:effectLst/>
                  <a:ea typeface="Arial" panose="020B0604020202020204" pitchFamily="34" charset="0"/>
                </a:rPr>
                <a:t> </a:t>
              </a:r>
              <a:endParaRPr lang="nl-NL" sz="36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16" name="Text Box 10"/>
            <p:cNvSpPr txBox="1"/>
            <p:nvPr/>
          </p:nvSpPr>
          <p:spPr>
            <a:xfrm>
              <a:off x="3635035" y="616245"/>
              <a:ext cx="646430" cy="941070"/>
            </a:xfrm>
            <a:prstGeom prst="rect">
              <a:avLst/>
            </a:pr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ts val="1400"/>
                </a:lnSpc>
                <a:spcAft>
                  <a:spcPts val="0"/>
                </a:spcAft>
              </a:pPr>
              <a:r>
                <a:rPr lang="nl-NL" sz="2000">
                  <a:effectLst/>
                  <a:ea typeface="Times New Roman" panose="02020603050405020304" pitchFamily="18" charset="0"/>
                </a:rPr>
                <a:t> </a:t>
              </a:r>
              <a:endParaRPr lang="nl-NL" sz="36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cxnSp>
          <p:nvCxnSpPr>
            <p:cNvPr id="17" name="Straight Arrow Connector 241"/>
            <p:cNvCxnSpPr/>
            <p:nvPr/>
          </p:nvCxnSpPr>
          <p:spPr>
            <a:xfrm>
              <a:off x="3309280" y="1367450"/>
              <a:ext cx="250190" cy="0"/>
            </a:xfrm>
            <a:prstGeom prst="straightConnector1">
              <a:avLst/>
            </a:prstGeom>
            <a:ln>
              <a:headEnd type="arrow"/>
              <a:tailEnd type="none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  <p:sp>
          <p:nvSpPr>
            <p:cNvPr id="18" name="Text Box 10"/>
            <p:cNvSpPr txBox="1"/>
            <p:nvPr/>
          </p:nvSpPr>
          <p:spPr>
            <a:xfrm>
              <a:off x="180000" y="181905"/>
              <a:ext cx="646430" cy="182880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ts val="1400"/>
                </a:lnSpc>
                <a:spcAft>
                  <a:spcPts val="0"/>
                </a:spcAft>
              </a:pPr>
              <a:r>
                <a:rPr lang="nl-NL" sz="2000">
                  <a:effectLst/>
                  <a:ea typeface="Arial" panose="020B0604020202020204" pitchFamily="34" charset="0"/>
                </a:rPr>
                <a:t>Users</a:t>
              </a:r>
              <a:endParaRPr lang="nl-NL" sz="36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19" name="Text Box 36"/>
            <p:cNvSpPr txBox="1"/>
            <p:nvPr/>
          </p:nvSpPr>
          <p:spPr>
            <a:xfrm>
              <a:off x="4649130" y="616245"/>
              <a:ext cx="328930" cy="941070"/>
            </a:xfrm>
            <a:prstGeom prst="rect">
              <a:avLst/>
            </a:pr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ts val="1400"/>
                </a:lnSpc>
                <a:spcAft>
                  <a:spcPts val="0"/>
                </a:spcAft>
              </a:pPr>
              <a:r>
                <a:rPr lang="nl-NL" sz="2000">
                  <a:effectLst/>
                  <a:ea typeface="Times New Roman" panose="02020603050405020304" pitchFamily="18" charset="0"/>
                </a:rPr>
                <a:t> </a:t>
              </a:r>
              <a:endParaRPr lang="nl-NL" sz="36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20" name="Text Box 10"/>
            <p:cNvSpPr txBox="1"/>
            <p:nvPr/>
          </p:nvSpPr>
          <p:spPr>
            <a:xfrm>
              <a:off x="1390945" y="180000"/>
              <a:ext cx="646430" cy="182880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ts val="1400"/>
                </a:lnSpc>
                <a:spcAft>
                  <a:spcPts val="0"/>
                </a:spcAft>
              </a:pPr>
              <a:r>
                <a:rPr lang="nl-NL" sz="2000">
                  <a:effectLst/>
                  <a:ea typeface="Arial" panose="020B0604020202020204" pitchFamily="34" charset="0"/>
                </a:rPr>
                <a:t>Portal</a:t>
              </a:r>
              <a:endParaRPr lang="nl-NL" sz="36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21" name="Text Box 10"/>
            <p:cNvSpPr txBox="1"/>
            <p:nvPr/>
          </p:nvSpPr>
          <p:spPr>
            <a:xfrm>
              <a:off x="2559980" y="181905"/>
              <a:ext cx="748030" cy="182880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ts val="1400"/>
                </a:lnSpc>
                <a:spcAft>
                  <a:spcPts val="0"/>
                </a:spcAft>
              </a:pPr>
              <a:r>
                <a:rPr lang="nl-NL" sz="2000">
                  <a:effectLst/>
                  <a:ea typeface="Arial" panose="020B0604020202020204" pitchFamily="34" charset="0"/>
                </a:rPr>
                <a:t>ElasticSearch</a:t>
              </a:r>
              <a:endParaRPr lang="nl-NL" sz="36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22" name="Text Box 10"/>
            <p:cNvSpPr txBox="1"/>
            <p:nvPr/>
          </p:nvSpPr>
          <p:spPr>
            <a:xfrm>
              <a:off x="3635035" y="180000"/>
              <a:ext cx="646430" cy="182880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ts val="1400"/>
                </a:lnSpc>
                <a:spcAft>
                  <a:spcPts val="0"/>
                </a:spcAft>
              </a:pPr>
              <a:r>
                <a:rPr lang="nl-NL" sz="2000">
                  <a:effectLst/>
                  <a:ea typeface="Arial" panose="020B0604020202020204" pitchFamily="34" charset="0"/>
                </a:rPr>
                <a:t>Data Sync</a:t>
              </a:r>
              <a:endParaRPr lang="nl-NL" sz="36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23" name="Text Box 10"/>
            <p:cNvSpPr txBox="1"/>
            <p:nvPr/>
          </p:nvSpPr>
          <p:spPr>
            <a:xfrm>
              <a:off x="4490380" y="180000"/>
              <a:ext cx="582930" cy="182880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ts val="1400"/>
                </a:lnSpc>
                <a:spcAft>
                  <a:spcPts val="0"/>
                </a:spcAft>
              </a:pPr>
              <a:r>
                <a:rPr lang="nl-NL" sz="2000">
                  <a:effectLst/>
                  <a:ea typeface="Arial" panose="020B0604020202020204" pitchFamily="34" charset="0"/>
                </a:rPr>
                <a:t>MW Svc</a:t>
              </a:r>
              <a:endParaRPr lang="nl-NL" sz="36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24" name="Rounded Rectangle 248"/>
            <p:cNvSpPr/>
            <p:nvPr/>
          </p:nvSpPr>
          <p:spPr>
            <a:xfrm>
              <a:off x="1436030" y="679745"/>
              <a:ext cx="544830" cy="227965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ot="0" spcFirstLastPara="0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ts val="1400"/>
                </a:lnSpc>
                <a:spcAft>
                  <a:spcPts val="0"/>
                </a:spcAft>
              </a:pPr>
              <a:r>
                <a:rPr lang="nl-NL" sz="1800">
                  <a:effectLst/>
                  <a:ea typeface="Arial" panose="020B0604020202020204" pitchFamily="34" charset="0"/>
                </a:rPr>
                <a:t>Rental</a:t>
              </a:r>
              <a:endParaRPr lang="nl-NL" sz="36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25" name="Rounded Rectangle 249"/>
            <p:cNvSpPr/>
            <p:nvPr/>
          </p:nvSpPr>
          <p:spPr>
            <a:xfrm>
              <a:off x="1436030" y="967400"/>
              <a:ext cx="544830" cy="227965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ot="0" spcFirstLastPara="0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ts val="1400"/>
                </a:lnSpc>
                <a:spcAft>
                  <a:spcPts val="0"/>
                </a:spcAft>
              </a:pPr>
              <a:r>
                <a:rPr lang="nl-NL" sz="1800">
                  <a:effectLst/>
                  <a:ea typeface="Arial" panose="020B0604020202020204" pitchFamily="34" charset="0"/>
                </a:rPr>
                <a:t>Planning</a:t>
              </a:r>
              <a:endParaRPr lang="nl-NL" sz="36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26" name="Rounded Rectangle 250"/>
            <p:cNvSpPr/>
            <p:nvPr/>
          </p:nvSpPr>
          <p:spPr>
            <a:xfrm>
              <a:off x="2650785" y="688635"/>
              <a:ext cx="544830" cy="22796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ts val="1400"/>
                </a:lnSpc>
                <a:spcAft>
                  <a:spcPts val="0"/>
                </a:spcAft>
              </a:pPr>
              <a:r>
                <a:rPr lang="nl-NL" sz="1800">
                  <a:effectLst/>
                  <a:ea typeface="Arial" panose="020B0604020202020204" pitchFamily="34" charset="0"/>
                </a:rPr>
                <a:t>Rental</a:t>
              </a:r>
              <a:endParaRPr lang="nl-NL" sz="36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27" name="Rounded Rectangle 251"/>
            <p:cNvSpPr/>
            <p:nvPr/>
          </p:nvSpPr>
          <p:spPr>
            <a:xfrm>
              <a:off x="2650785" y="980735"/>
              <a:ext cx="544830" cy="22796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ts val="1400"/>
                </a:lnSpc>
                <a:spcAft>
                  <a:spcPts val="0"/>
                </a:spcAft>
              </a:pPr>
              <a:r>
                <a:rPr lang="nl-NL" sz="1800">
                  <a:effectLst/>
                  <a:ea typeface="Arial" panose="020B0604020202020204" pitchFamily="34" charset="0"/>
                </a:rPr>
                <a:t>Planning</a:t>
              </a:r>
              <a:endParaRPr lang="nl-NL" sz="36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28" name="Rounded Rectangle 252"/>
            <p:cNvSpPr/>
            <p:nvPr/>
          </p:nvSpPr>
          <p:spPr>
            <a:xfrm>
              <a:off x="2650785" y="1261405"/>
              <a:ext cx="544830" cy="22796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ts val="1400"/>
                </a:lnSpc>
                <a:spcAft>
                  <a:spcPts val="0"/>
                </a:spcAft>
              </a:pPr>
              <a:r>
                <a:rPr lang="nl-NL" sz="1800">
                  <a:effectLst/>
                  <a:ea typeface="Arial" panose="020B0604020202020204" pitchFamily="34" charset="0"/>
                </a:rPr>
                <a:t>Reference</a:t>
              </a:r>
              <a:endParaRPr lang="nl-NL" sz="36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29" name="Rounded Rectangle 253"/>
            <p:cNvSpPr/>
            <p:nvPr/>
          </p:nvSpPr>
          <p:spPr>
            <a:xfrm>
              <a:off x="3749335" y="688635"/>
              <a:ext cx="383540" cy="22796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ts val="1400"/>
                </a:lnSpc>
                <a:spcAft>
                  <a:spcPts val="0"/>
                </a:spcAft>
              </a:pPr>
              <a:r>
                <a:rPr lang="nl-NL" sz="1800">
                  <a:effectLst/>
                  <a:ea typeface="Times New Roman" panose="02020603050405020304" pitchFamily="18" charset="0"/>
                </a:rPr>
                <a:t> </a:t>
              </a:r>
              <a:endParaRPr lang="nl-NL" sz="36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30" name="Rounded Rectangle 254"/>
            <p:cNvSpPr/>
            <p:nvPr/>
          </p:nvSpPr>
          <p:spPr>
            <a:xfrm>
              <a:off x="3749335" y="981370"/>
              <a:ext cx="383540" cy="22796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ts val="1400"/>
                </a:lnSpc>
                <a:spcAft>
                  <a:spcPts val="0"/>
                </a:spcAft>
              </a:pPr>
              <a:r>
                <a:rPr lang="nl-NL" sz="1800">
                  <a:effectLst/>
                  <a:ea typeface="Times New Roman" panose="02020603050405020304" pitchFamily="18" charset="0"/>
                </a:rPr>
                <a:t> </a:t>
              </a:r>
              <a:endParaRPr lang="nl-NL" sz="36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31" name="Rounded Rectangle 255"/>
            <p:cNvSpPr/>
            <p:nvPr/>
          </p:nvSpPr>
          <p:spPr>
            <a:xfrm>
              <a:off x="3749335" y="1262040"/>
              <a:ext cx="383540" cy="22796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ts val="1400"/>
                </a:lnSpc>
                <a:spcAft>
                  <a:spcPts val="0"/>
                </a:spcAft>
              </a:pPr>
              <a:r>
                <a:rPr lang="nl-NL" sz="1800">
                  <a:effectLst/>
                  <a:ea typeface="Times New Roman" panose="02020603050405020304" pitchFamily="18" charset="0"/>
                </a:rPr>
                <a:t> </a:t>
              </a:r>
              <a:endParaRPr lang="nl-NL" sz="36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32" name="Rounded Rectangle 256"/>
            <p:cNvSpPr/>
            <p:nvPr/>
          </p:nvSpPr>
          <p:spPr>
            <a:xfrm>
              <a:off x="4693580" y="688635"/>
              <a:ext cx="226695" cy="22796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ts val="1400"/>
                </a:lnSpc>
                <a:spcAft>
                  <a:spcPts val="0"/>
                </a:spcAft>
              </a:pPr>
              <a:r>
                <a:rPr lang="nl-NL" sz="1800">
                  <a:effectLst/>
                  <a:ea typeface="Times New Roman" panose="02020603050405020304" pitchFamily="18" charset="0"/>
                </a:rPr>
                <a:t> </a:t>
              </a:r>
              <a:endParaRPr lang="nl-NL" sz="36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33" name="Rounded Rectangle 257"/>
            <p:cNvSpPr/>
            <p:nvPr/>
          </p:nvSpPr>
          <p:spPr>
            <a:xfrm>
              <a:off x="4693580" y="981370"/>
              <a:ext cx="226695" cy="22796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ts val="1400"/>
                </a:lnSpc>
                <a:spcAft>
                  <a:spcPts val="0"/>
                </a:spcAft>
              </a:pPr>
              <a:r>
                <a:rPr lang="nl-NL" sz="1800">
                  <a:effectLst/>
                  <a:ea typeface="Times New Roman" panose="02020603050405020304" pitchFamily="18" charset="0"/>
                </a:rPr>
                <a:t> </a:t>
              </a:r>
              <a:endParaRPr lang="nl-NL" sz="36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34" name="Rounded Rectangle 258"/>
            <p:cNvSpPr/>
            <p:nvPr/>
          </p:nvSpPr>
          <p:spPr>
            <a:xfrm>
              <a:off x="4693580" y="1262040"/>
              <a:ext cx="226695" cy="227965"/>
            </a:xfrm>
            <a:prstGeom prst="round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ts val="1400"/>
                </a:lnSpc>
                <a:spcAft>
                  <a:spcPts val="0"/>
                </a:spcAft>
              </a:pPr>
              <a:r>
                <a:rPr lang="nl-NL" sz="1800">
                  <a:effectLst/>
                  <a:ea typeface="Times New Roman" panose="02020603050405020304" pitchFamily="18" charset="0"/>
                </a:rPr>
                <a:t> </a:t>
              </a:r>
              <a:endParaRPr lang="nl-NL" sz="36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cxnSp>
          <p:nvCxnSpPr>
            <p:cNvPr id="35" name="Straight Arrow Connector 259"/>
            <p:cNvCxnSpPr/>
            <p:nvPr/>
          </p:nvCxnSpPr>
          <p:spPr>
            <a:xfrm>
              <a:off x="4320835" y="810555"/>
              <a:ext cx="250190" cy="0"/>
            </a:xfrm>
            <a:prstGeom prst="straightConnector1">
              <a:avLst/>
            </a:prstGeom>
            <a:ln>
              <a:headEnd type="arrow"/>
              <a:tailEnd type="none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  <p:cxnSp>
          <p:nvCxnSpPr>
            <p:cNvPr id="36" name="Straight Arrow Connector 260"/>
            <p:cNvCxnSpPr/>
            <p:nvPr/>
          </p:nvCxnSpPr>
          <p:spPr>
            <a:xfrm>
              <a:off x="3309280" y="810555"/>
              <a:ext cx="250190" cy="0"/>
            </a:xfrm>
            <a:prstGeom prst="straightConnector1">
              <a:avLst/>
            </a:prstGeom>
            <a:ln>
              <a:headEnd type="arrow"/>
              <a:tailEnd type="none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  <p:cxnSp>
          <p:nvCxnSpPr>
            <p:cNvPr id="37" name="Straight Arrow Connector 261"/>
            <p:cNvCxnSpPr/>
            <p:nvPr/>
          </p:nvCxnSpPr>
          <p:spPr>
            <a:xfrm>
              <a:off x="4320835" y="1080430"/>
              <a:ext cx="250190" cy="0"/>
            </a:xfrm>
            <a:prstGeom prst="straightConnector1">
              <a:avLst/>
            </a:prstGeom>
            <a:ln>
              <a:headEnd type="arrow"/>
              <a:tailEnd type="none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  <p:cxnSp>
          <p:nvCxnSpPr>
            <p:cNvPr id="38" name="Straight Arrow Connector 262"/>
            <p:cNvCxnSpPr/>
            <p:nvPr/>
          </p:nvCxnSpPr>
          <p:spPr>
            <a:xfrm>
              <a:off x="3309280" y="1080430"/>
              <a:ext cx="250190" cy="0"/>
            </a:xfrm>
            <a:prstGeom prst="straightConnector1">
              <a:avLst/>
            </a:prstGeom>
            <a:ln>
              <a:headEnd type="arrow"/>
              <a:tailEnd type="none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  <p:cxnSp>
          <p:nvCxnSpPr>
            <p:cNvPr id="39" name="Straight Arrow Connector 263"/>
            <p:cNvCxnSpPr/>
            <p:nvPr/>
          </p:nvCxnSpPr>
          <p:spPr>
            <a:xfrm flipV="1">
              <a:off x="2092620" y="1081065"/>
              <a:ext cx="446405" cy="635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  <p:cxnSp>
          <p:nvCxnSpPr>
            <p:cNvPr id="40" name="Straight Arrow Connector 264"/>
            <p:cNvCxnSpPr/>
            <p:nvPr/>
          </p:nvCxnSpPr>
          <p:spPr>
            <a:xfrm>
              <a:off x="2092620" y="829605"/>
              <a:ext cx="446405" cy="524510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  <p:cxnSp>
          <p:nvCxnSpPr>
            <p:cNvPr id="41" name="Straight Arrow Connector 265"/>
            <p:cNvCxnSpPr/>
            <p:nvPr/>
          </p:nvCxnSpPr>
          <p:spPr>
            <a:xfrm>
              <a:off x="2092620" y="1080430"/>
              <a:ext cx="446405" cy="273685"/>
            </a:xfrm>
            <a:prstGeom prst="straightConnector1">
              <a:avLst/>
            </a:prstGeom>
            <a:ln>
              <a:headEnd type="none"/>
              <a:tailEnd type="none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  <p:pic>
          <p:nvPicPr>
            <p:cNvPr id="42" name="Picture 266"/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2679360" y="2118020"/>
              <a:ext cx="551815" cy="631190"/>
            </a:xfrm>
            <a:prstGeom prst="rect">
              <a:avLst/>
            </a:prstGeom>
          </p:spPr>
        </p:pic>
        <p:cxnSp>
          <p:nvCxnSpPr>
            <p:cNvPr id="43" name="Straight Connector 267"/>
            <p:cNvCxnSpPr/>
            <p:nvPr/>
          </p:nvCxnSpPr>
          <p:spPr>
            <a:xfrm>
              <a:off x="263820" y="1914820"/>
              <a:ext cx="5564505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44" name="Picture 268"/>
            <p:cNvPicPr/>
            <p:nvPr/>
          </p:nvPicPr>
          <p:blipFill>
            <a:blip r:embed="rId5"/>
            <a:stretch>
              <a:fillRect/>
            </a:stretch>
          </p:blipFill>
          <p:spPr>
            <a:xfrm>
              <a:off x="4579915" y="2174535"/>
              <a:ext cx="492760" cy="241300"/>
            </a:xfrm>
            <a:prstGeom prst="rect">
              <a:avLst/>
            </a:prstGeom>
          </p:spPr>
        </p:pic>
        <p:sp>
          <p:nvSpPr>
            <p:cNvPr id="45" name="Text Box 112"/>
            <p:cNvSpPr txBox="1"/>
            <p:nvPr/>
          </p:nvSpPr>
          <p:spPr>
            <a:xfrm>
              <a:off x="4572530" y="2495552"/>
              <a:ext cx="484504" cy="259079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non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ts val="1400"/>
                </a:lnSpc>
                <a:spcAft>
                  <a:spcPts val="0"/>
                </a:spcAft>
              </a:pPr>
              <a:r>
                <a:rPr lang="nl-NL" dirty="0">
                  <a:effectLst/>
                  <a:ea typeface="Arial" panose="020B0604020202020204" pitchFamily="34" charset="0"/>
                </a:rPr>
                <a:t>SOA Suite</a:t>
              </a:r>
              <a:endParaRPr lang="nl-NL" sz="4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pic>
          <p:nvPicPr>
            <p:cNvPr id="46" name="Picture 270"/>
            <p:cNvPicPr/>
            <p:nvPr/>
          </p:nvPicPr>
          <p:blipFill>
            <a:blip r:embed="rId6"/>
            <a:stretch>
              <a:fillRect/>
            </a:stretch>
          </p:blipFill>
          <p:spPr>
            <a:xfrm>
              <a:off x="1321730" y="2533310"/>
              <a:ext cx="379730" cy="310515"/>
            </a:xfrm>
            <a:prstGeom prst="rect">
              <a:avLst/>
            </a:prstGeom>
          </p:spPr>
        </p:pic>
        <p:sp>
          <p:nvSpPr>
            <p:cNvPr id="47" name="Text Box 112"/>
            <p:cNvSpPr txBox="1"/>
            <p:nvPr/>
          </p:nvSpPr>
          <p:spPr>
            <a:xfrm>
              <a:off x="1702730" y="2542200"/>
              <a:ext cx="659130" cy="276605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>
                <a:spcAft>
                  <a:spcPts val="0"/>
                </a:spcAft>
              </a:pPr>
              <a:r>
                <a:rPr lang="nl-NL" sz="1800">
                  <a:effectLst/>
                  <a:ea typeface="Arial" panose="020B0604020202020204" pitchFamily="34" charset="0"/>
                </a:rPr>
                <a:t>WebCenter</a:t>
              </a:r>
              <a:br>
                <a:rPr lang="nl-NL" sz="1800">
                  <a:effectLst/>
                  <a:ea typeface="Arial" panose="020B0604020202020204" pitchFamily="34" charset="0"/>
                </a:rPr>
              </a:br>
              <a:r>
                <a:rPr lang="nl-NL" sz="1800">
                  <a:effectLst/>
                  <a:ea typeface="Arial" panose="020B0604020202020204" pitchFamily="34" charset="0"/>
                </a:rPr>
                <a:t>Portal</a:t>
              </a:r>
              <a:endParaRPr lang="nl-NL" sz="36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pic>
          <p:nvPicPr>
            <p:cNvPr id="48" name="Picture 272"/>
            <p:cNvPicPr/>
            <p:nvPr/>
          </p:nvPicPr>
          <p:blipFill>
            <a:blip r:embed="rId7"/>
            <a:stretch>
              <a:fillRect/>
            </a:stretch>
          </p:blipFill>
          <p:spPr>
            <a:xfrm>
              <a:off x="1390945" y="1977685"/>
              <a:ext cx="259080" cy="266065"/>
            </a:xfrm>
            <a:prstGeom prst="rect">
              <a:avLst/>
            </a:prstGeom>
          </p:spPr>
        </p:pic>
        <p:pic>
          <p:nvPicPr>
            <p:cNvPr id="49" name="Picture 273"/>
            <p:cNvPicPr/>
            <p:nvPr/>
          </p:nvPicPr>
          <p:blipFill>
            <a:blip r:embed="rId8"/>
            <a:stretch>
              <a:fillRect/>
            </a:stretch>
          </p:blipFill>
          <p:spPr>
            <a:xfrm>
              <a:off x="1705270" y="2043725"/>
              <a:ext cx="589045" cy="270589"/>
            </a:xfrm>
            <a:prstGeom prst="rect">
              <a:avLst/>
            </a:prstGeom>
          </p:spPr>
        </p:pic>
        <p:pic>
          <p:nvPicPr>
            <p:cNvPr id="50" name="Picture 274"/>
            <p:cNvPicPr/>
            <p:nvPr/>
          </p:nvPicPr>
          <p:blipFill>
            <a:blip r:embed="rId9"/>
            <a:stretch>
              <a:fillRect/>
            </a:stretch>
          </p:blipFill>
          <p:spPr>
            <a:xfrm>
              <a:off x="1378245" y="2262165"/>
              <a:ext cx="278130" cy="273050"/>
            </a:xfrm>
            <a:prstGeom prst="rect">
              <a:avLst/>
            </a:prstGeom>
          </p:spPr>
        </p:pic>
        <p:sp>
          <p:nvSpPr>
            <p:cNvPr id="51" name="Text Box 112"/>
            <p:cNvSpPr txBox="1"/>
            <p:nvPr/>
          </p:nvSpPr>
          <p:spPr>
            <a:xfrm>
              <a:off x="1705270" y="2345350"/>
              <a:ext cx="532130" cy="138302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>
                <a:spcAft>
                  <a:spcPts val="0"/>
                </a:spcAft>
              </a:pPr>
              <a:r>
                <a:rPr lang="nl-NL" sz="1800">
                  <a:effectLst/>
                  <a:ea typeface="Arial" panose="020B0604020202020204" pitchFamily="34" charset="0"/>
                </a:rPr>
                <a:t>ADF</a:t>
              </a:r>
              <a:endParaRPr lang="nl-NL" sz="36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pic>
          <p:nvPicPr>
            <p:cNvPr id="52" name="Picture 276"/>
            <p:cNvPicPr/>
            <p:nvPr/>
          </p:nvPicPr>
          <p:blipFill>
            <a:blip r:embed="rId10"/>
            <a:stretch>
              <a:fillRect/>
            </a:stretch>
          </p:blipFill>
          <p:spPr>
            <a:xfrm>
              <a:off x="231435" y="2248195"/>
              <a:ext cx="745490" cy="245110"/>
            </a:xfrm>
            <a:prstGeom prst="rect">
              <a:avLst/>
            </a:prstGeom>
          </p:spPr>
        </p:pic>
        <p:pic>
          <p:nvPicPr>
            <p:cNvPr id="53" name="Picture 277"/>
            <p:cNvPicPr/>
            <p:nvPr/>
          </p:nvPicPr>
          <p:blipFill>
            <a:blip r:embed="rId11"/>
            <a:stretch>
              <a:fillRect/>
            </a:stretch>
          </p:blipFill>
          <p:spPr>
            <a:xfrm>
              <a:off x="3819185" y="2178980"/>
              <a:ext cx="368300" cy="395605"/>
            </a:xfrm>
            <a:prstGeom prst="rect">
              <a:avLst/>
            </a:prstGeom>
          </p:spPr>
        </p:pic>
        <p:pic>
          <p:nvPicPr>
            <p:cNvPr id="54" name="Picture 278"/>
            <p:cNvPicPr/>
            <p:nvPr/>
          </p:nvPicPr>
          <p:blipFill>
            <a:blip r:embed="rId12"/>
            <a:stretch>
              <a:fillRect/>
            </a:stretch>
          </p:blipFill>
          <p:spPr>
            <a:xfrm>
              <a:off x="5296830" y="2203745"/>
              <a:ext cx="452120" cy="452755"/>
            </a:xfrm>
            <a:prstGeom prst="rect">
              <a:avLst/>
            </a:prstGeom>
          </p:spPr>
        </p:pic>
        <p:sp>
          <p:nvSpPr>
            <p:cNvPr id="55" name="Text Box 112"/>
            <p:cNvSpPr txBox="1"/>
            <p:nvPr/>
          </p:nvSpPr>
          <p:spPr>
            <a:xfrm>
              <a:off x="830153" y="1511667"/>
              <a:ext cx="483869" cy="375919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non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nl-NL" sz="1800">
                  <a:effectLst/>
                  <a:ea typeface="Arial" panose="020B0604020202020204" pitchFamily="34" charset="0"/>
                </a:rPr>
                <a:t>HTML</a:t>
              </a:r>
              <a:endParaRPr lang="nl-NL" sz="36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  <a:p>
              <a:pPr algn="ctr">
                <a:spcAft>
                  <a:spcPts val="0"/>
                </a:spcAft>
              </a:pPr>
              <a:r>
                <a:rPr lang="nl-NL" sz="1800">
                  <a:effectLst/>
                  <a:ea typeface="Arial" panose="020B0604020202020204" pitchFamily="34" charset="0"/>
                </a:rPr>
                <a:t>JavaScript</a:t>
              </a:r>
              <a:endParaRPr lang="nl-NL" sz="36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  <a:p>
              <a:pPr algn="ctr">
                <a:spcAft>
                  <a:spcPts val="0"/>
                </a:spcAft>
              </a:pPr>
              <a:r>
                <a:rPr lang="nl-NL" sz="1800">
                  <a:effectLst/>
                  <a:ea typeface="Arial" panose="020B0604020202020204" pitchFamily="34" charset="0"/>
                </a:rPr>
                <a:t>http</a:t>
              </a:r>
              <a:endParaRPr lang="nl-NL" sz="36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56" name="Text Box 112"/>
            <p:cNvSpPr txBox="1"/>
            <p:nvPr/>
          </p:nvSpPr>
          <p:spPr>
            <a:xfrm>
              <a:off x="2167324" y="1485006"/>
              <a:ext cx="280669" cy="398779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non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nl-NL" sz="1800">
                  <a:effectLst/>
                  <a:ea typeface="Arial" panose="020B0604020202020204" pitchFamily="34" charset="0"/>
                </a:rPr>
                <a:t>JSON</a:t>
              </a:r>
              <a:endParaRPr lang="nl-NL" sz="36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  <a:p>
              <a:pPr algn="ctr">
                <a:spcAft>
                  <a:spcPts val="0"/>
                </a:spcAft>
              </a:pPr>
              <a:r>
                <a:rPr lang="nl-NL" sz="1800">
                  <a:effectLst/>
                  <a:ea typeface="Arial" panose="020B0604020202020204" pitchFamily="34" charset="0"/>
                </a:rPr>
                <a:t>REST</a:t>
              </a:r>
              <a:endParaRPr lang="nl-NL" sz="36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  <a:p>
              <a:pPr algn="ctr">
                <a:spcAft>
                  <a:spcPts val="0"/>
                </a:spcAft>
              </a:pPr>
              <a:r>
                <a:rPr lang="nl-NL" sz="1800">
                  <a:effectLst/>
                  <a:ea typeface="Arial" panose="020B0604020202020204" pitchFamily="34" charset="0"/>
                </a:rPr>
                <a:t>http</a:t>
              </a:r>
              <a:endParaRPr lang="nl-NL" sz="36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57" name="Text Box 112"/>
            <p:cNvSpPr txBox="1"/>
            <p:nvPr/>
          </p:nvSpPr>
          <p:spPr>
            <a:xfrm>
              <a:off x="3292721" y="1486046"/>
              <a:ext cx="224154" cy="319307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non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nl-NL" sz="1800">
                  <a:effectLst/>
                  <a:ea typeface="Arial" panose="020B0604020202020204" pitchFamily="34" charset="0"/>
                </a:rPr>
                <a:t>Java</a:t>
              </a:r>
              <a:endParaRPr lang="nl-NL" sz="36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  <a:p>
              <a:pPr algn="ctr">
                <a:spcAft>
                  <a:spcPts val="0"/>
                </a:spcAft>
              </a:pPr>
              <a:r>
                <a:rPr lang="nl-NL" sz="1800">
                  <a:effectLst/>
                  <a:ea typeface="Arial" panose="020B0604020202020204" pitchFamily="34" charset="0"/>
                </a:rPr>
                <a:t>API</a:t>
              </a:r>
              <a:endParaRPr lang="nl-NL" sz="36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p:sp>
          <p:nvSpPr>
            <p:cNvPr id="58" name="Text Box 112"/>
            <p:cNvSpPr txBox="1"/>
            <p:nvPr/>
          </p:nvSpPr>
          <p:spPr>
            <a:xfrm>
              <a:off x="4319113" y="1491354"/>
              <a:ext cx="292099" cy="396874"/>
            </a:xfrm>
            <a:prstGeom prst="rect">
              <a:avLst/>
            </a:prstGeom>
            <a:noFill/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non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0"/>
                </a:spcAft>
              </a:pPr>
              <a:r>
                <a:rPr lang="nl-NL" sz="1800">
                  <a:effectLst/>
                  <a:ea typeface="Arial" panose="020B0604020202020204" pitchFamily="34" charset="0"/>
                </a:rPr>
                <a:t>XML</a:t>
              </a:r>
              <a:endParaRPr lang="nl-NL" sz="36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  <a:p>
              <a:pPr algn="ctr">
                <a:spcAft>
                  <a:spcPts val="0"/>
                </a:spcAft>
              </a:pPr>
              <a:r>
                <a:rPr lang="nl-NL" sz="1800">
                  <a:effectLst/>
                  <a:ea typeface="Arial" panose="020B0604020202020204" pitchFamily="34" charset="0"/>
                </a:rPr>
                <a:t>SOAP</a:t>
              </a:r>
              <a:endParaRPr lang="nl-NL" sz="36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  <a:p>
              <a:pPr algn="ctr">
                <a:spcAft>
                  <a:spcPts val="0"/>
                </a:spcAft>
              </a:pPr>
              <a:r>
                <a:rPr lang="nl-NL" sz="1800">
                  <a:effectLst/>
                  <a:ea typeface="Arial" panose="020B0604020202020204" pitchFamily="34" charset="0"/>
                </a:rPr>
                <a:t>http</a:t>
              </a:r>
              <a:endParaRPr lang="nl-NL" sz="36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</p:grpSp>
      <p:sp>
        <p:nvSpPr>
          <p:cNvPr id="61" name="Afgeronde rechthoek 116"/>
          <p:cNvSpPr/>
          <p:nvPr/>
        </p:nvSpPr>
        <p:spPr>
          <a:xfrm>
            <a:off x="2732011" y="2951420"/>
            <a:ext cx="7996089" cy="3421322"/>
          </a:xfrm>
          <a:prstGeom prst="roundRec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6000"/>
          </a:p>
        </p:txBody>
      </p:sp>
      <p:sp>
        <p:nvSpPr>
          <p:cNvPr id="62" name="Flowchart: Magnetic Disk 61"/>
          <p:cNvSpPr/>
          <p:nvPr/>
        </p:nvSpPr>
        <p:spPr>
          <a:xfrm>
            <a:off x="15499402" y="8098724"/>
            <a:ext cx="775855" cy="401782"/>
          </a:xfrm>
          <a:prstGeom prst="flowChartMagneticDisk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46454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374" t="12455"/>
          <a:stretch/>
        </p:blipFill>
        <p:spPr>
          <a:xfrm>
            <a:off x="1688680" y="300445"/>
            <a:ext cx="3079904" cy="510322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6309" y="4667594"/>
            <a:ext cx="6342040" cy="475653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9895" y="2237646"/>
            <a:ext cx="4694327" cy="59060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739"/>
          <a:stretch/>
        </p:blipFill>
        <p:spPr>
          <a:xfrm>
            <a:off x="9687639" y="300445"/>
            <a:ext cx="6183790" cy="592618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5093" y="4950216"/>
            <a:ext cx="5965211" cy="4473908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2226834" y="7236823"/>
            <a:ext cx="2312126" cy="1802674"/>
          </a:xfrm>
          <a:prstGeom prst="rect">
            <a:avLst/>
          </a:prstGeom>
          <a:noFill/>
          <a:ln w="762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53163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hlinkClick r:id="rId2" action="ppaction://hlinkfile"/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95"/>
          <a:stretch/>
        </p:blipFill>
        <p:spPr>
          <a:xfrm>
            <a:off x="409735" y="1662545"/>
            <a:ext cx="15445100" cy="7594178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409735" y="1620985"/>
            <a:ext cx="15561938" cy="7594178"/>
          </a:xfrm>
          <a:prstGeom prst="rect">
            <a:avLst/>
          </a:prstGeom>
          <a:noFill/>
          <a:ln w="571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4" name="Picture 278"/>
          <p:cNvPicPr/>
          <p:nvPr/>
        </p:nvPicPr>
        <p:blipFill>
          <a:blip r:embed="rId4"/>
          <a:stretch>
            <a:fillRect/>
          </a:stretch>
        </p:blipFill>
        <p:spPr>
          <a:xfrm>
            <a:off x="15971675" y="7781160"/>
            <a:ext cx="1202333" cy="906800"/>
          </a:xfrm>
          <a:prstGeom prst="rect">
            <a:avLst/>
          </a:prstGeom>
        </p:spPr>
      </p:pic>
      <p:sp>
        <p:nvSpPr>
          <p:cNvPr id="5" name="Flowchart: Magnetic Disk 4"/>
          <p:cNvSpPr/>
          <p:nvPr/>
        </p:nvSpPr>
        <p:spPr>
          <a:xfrm>
            <a:off x="16184913" y="8687960"/>
            <a:ext cx="775855" cy="401782"/>
          </a:xfrm>
          <a:prstGeom prst="flowChartMagneticDisk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Right Arrow 5"/>
          <p:cNvSpPr/>
          <p:nvPr/>
        </p:nvSpPr>
        <p:spPr>
          <a:xfrm rot="1576417">
            <a:off x="15376852" y="8461259"/>
            <a:ext cx="955964" cy="453400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7" name="Picture 270"/>
          <p:cNvPicPr/>
          <p:nvPr/>
        </p:nvPicPr>
        <p:blipFill>
          <a:blip r:embed="rId5"/>
          <a:stretch>
            <a:fillRect/>
          </a:stretch>
        </p:blipFill>
        <p:spPr>
          <a:xfrm>
            <a:off x="101351" y="944108"/>
            <a:ext cx="1009825" cy="621915"/>
          </a:xfrm>
          <a:prstGeom prst="rect">
            <a:avLst/>
          </a:prstGeom>
        </p:spPr>
      </p:pic>
      <p:sp>
        <p:nvSpPr>
          <p:cNvPr id="8" name="Text Box 112"/>
          <p:cNvSpPr txBox="1"/>
          <p:nvPr/>
        </p:nvSpPr>
        <p:spPr>
          <a:xfrm>
            <a:off x="834081" y="797855"/>
            <a:ext cx="1752840" cy="738664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0"/>
              </a:spcAft>
            </a:pPr>
            <a:r>
              <a:rPr lang="nl-NL" dirty="0" err="1">
                <a:effectLst/>
                <a:ea typeface="Arial" panose="020B0604020202020204" pitchFamily="34" charset="0"/>
              </a:rPr>
              <a:t>WebCenter</a:t>
            </a:r>
            <a:r>
              <a:rPr lang="nl-NL" dirty="0">
                <a:effectLst/>
                <a:ea typeface="Arial" panose="020B0604020202020204" pitchFamily="34" charset="0"/>
              </a:rPr>
              <a:t/>
            </a:r>
            <a:br>
              <a:rPr lang="nl-NL" dirty="0">
                <a:effectLst/>
                <a:ea typeface="Arial" panose="020B0604020202020204" pitchFamily="34" charset="0"/>
              </a:rPr>
            </a:br>
            <a:r>
              <a:rPr lang="nl-NL" dirty="0">
                <a:effectLst/>
                <a:ea typeface="Arial" panose="020B0604020202020204" pitchFamily="34" charset="0"/>
              </a:rPr>
              <a:t>Portal</a:t>
            </a:r>
            <a:endParaRPr lang="nl-NL" sz="4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858982" y="2152907"/>
            <a:ext cx="14466897" cy="6647392"/>
          </a:xfrm>
          <a:prstGeom prst="rect">
            <a:avLst/>
          </a:prstGeom>
          <a:noFill/>
          <a:ln w="571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9" name="Picture 272"/>
          <p:cNvPicPr/>
          <p:nvPr/>
        </p:nvPicPr>
        <p:blipFill>
          <a:blip r:embed="rId6"/>
          <a:stretch>
            <a:fillRect/>
          </a:stretch>
        </p:blipFill>
        <p:spPr>
          <a:xfrm>
            <a:off x="633280" y="1958869"/>
            <a:ext cx="688978" cy="532888"/>
          </a:xfrm>
          <a:prstGeom prst="rect">
            <a:avLst/>
          </a:prstGeom>
        </p:spPr>
      </p:pic>
      <p:pic>
        <p:nvPicPr>
          <p:cNvPr id="10" name="Picture 273"/>
          <p:cNvPicPr/>
          <p:nvPr/>
        </p:nvPicPr>
        <p:blipFill>
          <a:blip r:embed="rId7"/>
          <a:stretch>
            <a:fillRect/>
          </a:stretch>
        </p:blipFill>
        <p:spPr>
          <a:xfrm>
            <a:off x="1271564" y="2043069"/>
            <a:ext cx="1566461" cy="54194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46" t="47022" r="41224"/>
          <a:stretch/>
        </p:blipFill>
        <p:spPr>
          <a:xfrm>
            <a:off x="172141" y="226622"/>
            <a:ext cx="3448596" cy="3022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723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1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5" grpId="0" animBg="1"/>
      <p:bldP spid="6" grpId="0" animBg="1"/>
      <p:bldP spid="8" grpId="0"/>
      <p:bldP spid="12" grpId="0" animBg="1"/>
    </p:bldLst>
  </p:timing>
</p:sld>
</file>

<file path=ppt/theme/theme1.xml><?xml version="1.0" encoding="utf-8"?>
<a:theme xmlns:a="http://schemas.openxmlformats.org/drawingml/2006/main" name="AMIS_WIDESCREEN">
  <a:themeElements>
    <a:clrScheme name="Conclusion 2014 - Colors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08F33"/>
      </a:accent1>
      <a:accent2>
        <a:srgbClr val="DA4290"/>
      </a:accent2>
      <a:accent3>
        <a:srgbClr val="613C91"/>
      </a:accent3>
      <a:accent4>
        <a:srgbClr val="FFCC00"/>
      </a:accent4>
      <a:accent5>
        <a:srgbClr val="0069B4"/>
      </a:accent5>
      <a:accent6>
        <a:srgbClr val="E73430"/>
      </a:accent6>
      <a:hlink>
        <a:srgbClr val="000000"/>
      </a:hlink>
      <a:folHlink>
        <a:srgbClr val="000000"/>
      </a:folHlink>
    </a:clrScheme>
    <a:fontScheme name="Conclusion 2014 - FONTS">
      <a:majorFont>
        <a:latin typeface="Arial Narrow"/>
        <a:ea typeface=""/>
        <a:cs typeface=""/>
      </a:majorFont>
      <a:minorFont>
        <a:latin typeface="Arial Unicode MS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AMIS_WIDESCREEN" id="{B3E69953-2F37-46EB-A098-E591A47BCAD3}" vid="{18689EA0-6BAF-404F-B4FD-27D36DF7127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AMIS_WIDESCREEN</Template>
  <TotalTime>5110</TotalTime>
  <Words>266</Words>
  <Application>Microsoft Office PowerPoint</Application>
  <PresentationFormat>Custom</PresentationFormat>
  <Paragraphs>105</Paragraphs>
  <Slides>14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Arial Narrow</vt:lpstr>
      <vt:lpstr>Arial Unicode MS</vt:lpstr>
      <vt:lpstr>Calibri</vt:lpstr>
      <vt:lpstr>Times New Roman</vt:lpstr>
      <vt:lpstr>AMIS_WIDESCREEN</vt:lpstr>
      <vt:lpstr>PowerPoint Presentation</vt:lpstr>
      <vt:lpstr>Overview AMIS</vt:lpstr>
      <vt:lpstr>AMIS and Oracle JEt</vt:lpstr>
      <vt:lpstr>CASE: Oracle JET for user interfaces on top of ERP &amp; SaaS – for example JD Edwards</vt:lpstr>
      <vt:lpstr>Applied and extended  the nested [header] data grid (and shared)</vt:lpstr>
      <vt:lpstr>JS Fiddle for Oracle JET Sharing extended nested data grid</vt:lpstr>
      <vt:lpstr>Case: [data from] On premises 3rd party ERP needs to be exposed in tailor made UI</vt:lpstr>
      <vt:lpstr>PowerPoint Presentation</vt:lpstr>
      <vt:lpstr>PowerPoint Presentation</vt:lpstr>
      <vt:lpstr>PowerPoint Presentation</vt:lpstr>
      <vt:lpstr>PowerPoint Presentation</vt:lpstr>
      <vt:lpstr>Fresh out of the gate (September 2017):  5 brand new Oracle JET developers</vt:lpstr>
      <vt:lpstr>PowerPoint Presentation</vt:lpstr>
      <vt:lpstr>PowerPoint Presentation</vt:lpstr>
    </vt:vector>
  </TitlesOfParts>
  <Company>Conclusion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Lucas Jellema</dc:creator>
  <cp:keywords>omc; cloud</cp:keywords>
  <cp:lastModifiedBy>Lucas Jellema</cp:lastModifiedBy>
  <cp:revision>140</cp:revision>
  <dcterms:created xsi:type="dcterms:W3CDTF">2016-11-24T07:31:17Z</dcterms:created>
  <dcterms:modified xsi:type="dcterms:W3CDTF">2017-10-01T22:44:06Z</dcterms:modified>
</cp:coreProperties>
</file>